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notesSlides/notesSlide1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FFFFFF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Vorgehen mit Wasserfallmodell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Einfaches Problem, daher keine stetigen Updates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Support Schritt weggelassen, da Programm nicht released werden soll</a:t>
            </a:r>
          </a:p>
          <a:p>
            <a:pPr/>
            <a:r>
              <a:t>MVC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Aufgabenstellung lässt dies zu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Model - laden von Krediten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Controller - Ausführen aller Berechnungen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View - UI</a:t>
            </a:r>
          </a:p>
          <a:p>
            <a:pPr/>
            <a:r>
              <a:t>IntellIJ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Einfache Entwicklung, dank sehr guten Code Completion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VCS sehr einfach, durch Git und GitHub Integration, zudem Maven vollintegriert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Zudem leichter dank Vorwissen innerhalb Gruppe</a:t>
            </a:r>
          </a:p>
          <a:p>
            <a:pPr/>
            <a:r>
              <a:t>Git/GitHub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Git in der Gruppe schon bekannt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Wahl auf GitHub, da Integration in IDE, zudem GitHub Desktop direkt verknüpft</a:t>
            </a:r>
          </a:p>
          <a:p>
            <a:pPr marL="256116" indent="-256116">
              <a:buClr>
                <a:srgbClr val="FFFFFF"/>
              </a:buClr>
              <a:buSzPct val="100000"/>
              <a:buChar char="•"/>
            </a:pPr>
            <a:r>
              <a:t>Aufgrund kleinen Umfang, egal welche Plattform gewählt wird, da weitere Funktionen wie CI/CD Pipelines erst bei größeren Projekten interessant werden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der Präsentation"/>
          <p:cNvSpPr txBox="1"/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12" name="Autor und Datum"/>
          <p:cNvSpPr txBox="1"/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13" name="Textebene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fstel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bene 1…"/>
          <p:cNvSpPr txBox="1"/>
          <p:nvPr>
            <p:ph type="body" sz="half" idx="1" hasCustomPrompt="1"/>
          </p:nvPr>
        </p:nvSpPr>
        <p:spPr>
          <a:xfrm>
            <a:off x="1270000" y="4546600"/>
            <a:ext cx="21844000" cy="4678065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pc="-252" sz="84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Aufstellung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kt (groß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bene 1…"/>
          <p:cNvSpPr txBox="1"/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448" sz="224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kten"/>
          <p:cNvSpPr txBox="1"/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Fakten</a:t>
            </a:r>
          </a:p>
        </p:txBody>
      </p:sp>
      <p:sp>
        <p:nvSpPr>
          <p:cNvPr id="10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nangabe"/>
          <p:cNvSpPr txBox="1"/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792479">
              <a:spcBef>
                <a:spcPts val="0"/>
              </a:spcBef>
              <a:buClrTx/>
              <a:buSzTx/>
              <a:buNone/>
              <a:defRPr sz="4224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Quellenangabe</a:t>
            </a:r>
          </a:p>
        </p:txBody>
      </p:sp>
      <p:sp>
        <p:nvSpPr>
          <p:cNvPr id="116" name="Textebene 1…"/>
          <p:cNvSpPr txBox="1"/>
          <p:nvPr>
            <p:ph type="body" sz="half" idx="1" hasCustomPrompt="1"/>
          </p:nvPr>
        </p:nvSpPr>
        <p:spPr>
          <a:xfrm>
            <a:off x="1270000" y="4659369"/>
            <a:ext cx="21844000" cy="43942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68" sz="84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Avenir Next Demi Bold"/>
              </a:defRPr>
            </a:lvl5pPr>
          </a:lstStyle>
          <a:p>
            <a:pPr/>
            <a:r>
              <a:t>„Bemerkenswert“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eg"/>
          <p:cNvSpPr/>
          <p:nvPr>
            <p:ph type="pic" sz="half" idx="21"/>
          </p:nvPr>
        </p:nvSpPr>
        <p:spPr>
          <a:xfrm>
            <a:off x="12192000" y="62293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eg"/>
          <p:cNvSpPr/>
          <p:nvPr>
            <p:ph type="pic" sz="half" idx="22"/>
          </p:nvPr>
        </p:nvSpPr>
        <p:spPr>
          <a:xfrm>
            <a:off x="12192000" y="-641351"/>
            <a:ext cx="12192000" cy="812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eg"/>
          <p:cNvSpPr/>
          <p:nvPr>
            <p:ph type="pic" idx="23"/>
          </p:nvPr>
        </p:nvSpPr>
        <p:spPr>
          <a:xfrm>
            <a:off x="-1" y="-2258501"/>
            <a:ext cx="12166601" cy="1823300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ild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"/>
          <p:cNvSpPr/>
          <p:nvPr>
            <p:ph type="pic" idx="21"/>
          </p:nvPr>
        </p:nvSpPr>
        <p:spPr>
          <a:xfrm>
            <a:off x="0" y="-762000"/>
            <a:ext cx="24384000" cy="15240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Autor und Datum"/>
          <p:cNvSpPr txBox="1"/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Autor und Datum</a:t>
            </a:r>
          </a:p>
        </p:txBody>
      </p:sp>
      <p:sp>
        <p:nvSpPr>
          <p:cNvPr id="23" name="Titel der Präsentation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pc="-348" sz="11600"/>
            </a:lvl1pPr>
          </a:lstStyle>
          <a:p>
            <a:pPr/>
            <a:r>
              <a:t>Titel der Präsentation</a:t>
            </a:r>
          </a:p>
        </p:txBody>
      </p:sp>
      <p:sp>
        <p:nvSpPr>
          <p:cNvPr id="24" name="Textebene 1…"/>
          <p:cNvSpPr txBox="1"/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D5D5D5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pPr/>
            <a:r>
              <a:t>Präsentationsuntertitel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ild"/>
          <p:cNvSpPr/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Folientitel"/>
          <p:cNvSpPr txBox="1"/>
          <p:nvPr>
            <p:ph type="title" hasCustomPrompt="1"/>
          </p:nvPr>
        </p:nvSpPr>
        <p:spPr>
          <a:xfrm>
            <a:off x="1270000" y="3886200"/>
            <a:ext cx="9652000" cy="3200202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34" name="Textebene 1…"/>
          <p:cNvSpPr txBox="1"/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5pPr>
          </a:lstStyle>
          <a:p>
            <a:pPr/>
            <a:r>
              <a:t>Folien-Untertitel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43" name="Folien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44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bene 1…"/>
          <p:cNvSpPr txBox="1"/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eg"/>
          <p:cNvSpPr/>
          <p:nvPr>
            <p:ph type="pic" idx="21"/>
          </p:nvPr>
        </p:nvSpPr>
        <p:spPr>
          <a:xfrm>
            <a:off x="12204700" y="-2277533"/>
            <a:ext cx="12192000" cy="18271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Folientitel"/>
          <p:cNvSpPr txBox="1"/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62" name="Textebene 1…"/>
          <p:cNvSpPr txBox="1"/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Folien-Untertitel"/>
          <p:cNvSpPr txBox="1"/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64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bschni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el des Abschnitts"/>
          <p:cNvSpPr txBox="1"/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pc="-348" sz="116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Titel des Abschnitts</a:t>
            </a:r>
          </a:p>
        </p:txBody>
      </p:sp>
      <p:sp>
        <p:nvSpPr>
          <p:cNvPr id="72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Folientitel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Folientitel</a:t>
            </a:r>
          </a:p>
        </p:txBody>
      </p:sp>
      <p:sp>
        <p:nvSpPr>
          <p:cNvPr id="80" name="Folien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Folien-Untertitel</a:t>
            </a:r>
          </a:p>
        </p:txBody>
      </p:sp>
      <p:sp>
        <p:nvSpPr>
          <p:cNvPr id="8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-Titel"/>
          <p:cNvSpPr txBox="1"/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pPr/>
            <a:r>
              <a:t>Agenda-Titel</a:t>
            </a:r>
          </a:p>
        </p:txBody>
      </p:sp>
      <p:sp>
        <p:nvSpPr>
          <p:cNvPr id="89" name="Agenda-Untertitel"/>
          <p:cNvSpPr txBox="1"/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Agenda-Untertitel</a:t>
            </a:r>
          </a:p>
        </p:txBody>
      </p:sp>
      <p:sp>
        <p:nvSpPr>
          <p:cNvPr id="90" name="Textebene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pc="-55" sz="5500"/>
            </a:lvl1pPr>
            <a:lvl2pPr marL="0" indent="457200" defTabSz="825500">
              <a:buClrTx/>
              <a:buSzTx/>
              <a:buNone/>
              <a:defRPr spc="-55" sz="5500"/>
            </a:lvl2pPr>
            <a:lvl3pPr marL="0" indent="914400" defTabSz="825500">
              <a:buClrTx/>
              <a:buSzTx/>
              <a:buNone/>
              <a:defRPr spc="-55" sz="5500"/>
            </a:lvl3pPr>
            <a:lvl4pPr marL="0" indent="1371600" defTabSz="825500">
              <a:buClrTx/>
              <a:buSzTx/>
              <a:buNone/>
              <a:defRPr spc="-55" sz="5500"/>
            </a:lvl4pPr>
            <a:lvl5pPr marL="0" indent="1828800" defTabSz="825500">
              <a:buClrTx/>
              <a:buSzTx/>
              <a:buNone/>
              <a:defRPr spc="-55" sz="5500"/>
            </a:lvl5pPr>
          </a:lstStyle>
          <a:p>
            <a:pPr/>
            <a:r>
              <a:t>Agendathemen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titel"/>
          <p:cNvSpPr txBox="1"/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Folientitel</a:t>
            </a:r>
          </a:p>
        </p:txBody>
      </p:sp>
      <p:sp>
        <p:nvSpPr>
          <p:cNvPr id="3" name="Textebene 1…"/>
          <p:cNvSpPr txBox="1"/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 für Folienpunkt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252" strike="noStrike" sz="84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Avenir Next Demi Bold"/>
        </a:defRPr>
      </a:lvl9pPr>
    </p:titleStyle>
    <p:bodyStyle>
      <a:lvl1pPr marL="3725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9313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4901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0489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6077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1665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7253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2841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4842933" marR="0" indent="-372533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pixabay.com/images/download/man-593333.jpg?attachment" TargetMode="External"/><Relationship Id="rId3" Type="http://schemas.openxmlformats.org/officeDocument/2006/relationships/hyperlink" Target="https://upload.wikimedia.org/wikipedia/commons/thumb/9/9c/IntelliJ_IDEA_Icon.svg/2048px-IntelliJ_IDEA_Icon.svg.png" TargetMode="External"/><Relationship Id="rId4" Type="http://schemas.openxmlformats.org/officeDocument/2006/relationships/hyperlink" Target="https://git-scm.com/images/logos/downloads/Git-Icon-White.png" TargetMode="External"/><Relationship Id="rId5" Type="http://schemas.openxmlformats.org/officeDocument/2006/relationships/hyperlink" Target="https://github-media-downloads.s3.amazonaws.com/GitHub-Mark.zip" TargetMode="External"/><Relationship Id="rId6" Type="http://schemas.openxmlformats.org/officeDocument/2006/relationships/hyperlink" Target="https://upload.wikimedia.org/wikipedia/commons/b/b5/ModelViewControllerDiagram2.svg?download" TargetMode="External"/><Relationship Id="rId7" Type="http://schemas.openxmlformats.org/officeDocument/2006/relationships/hyperlink" Target="https://pixabay.com/images/download/analysis-2030265.jpg?attachment" TargetMode="External"/><Relationship Id="rId8" Type="http://schemas.openxmlformats.org/officeDocument/2006/relationships/hyperlink" Target="https://pixabay.com/images/download/architecture-1857175.jpg?attachment" TargetMode="External"/><Relationship Id="rId9" Type="http://schemas.openxmlformats.org/officeDocument/2006/relationships/hyperlink" Target="https://pixabay.com/images/download/code-820275.jpg?attachment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redit Calculato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Credit Calculator</a:t>
            </a:r>
          </a:p>
        </p:txBody>
      </p:sp>
      <p:sp>
        <p:nvSpPr>
          <p:cNvPr id="152" name="Franziska Köllschen, Max Lautenbach und Gregor Münker; 16.06.2021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Franziska Köllschen, Max Lautenbach und Gregor Münker; 16.06.2021</a:t>
            </a:r>
          </a:p>
        </p:txBody>
      </p:sp>
      <p:sp>
        <p:nvSpPr>
          <p:cNvPr id="153" name="Portfolioprüfung Gruppe 4 - Software Engineeri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Portfolioprüfung Gruppe 4 - Software Engineering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architecture-1857175.jpg" descr="architecture-1857175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479" t="0" r="2047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221" name="Entwur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Entwurf</a:t>
            </a:r>
          </a:p>
        </p:txBody>
      </p:sp>
      <p:sp>
        <p:nvSpPr>
          <p:cNvPr id="222" name="Folien-Untertite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Entwur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Entwurf</a:t>
            </a:r>
          </a:p>
        </p:txBody>
      </p:sp>
      <p:sp>
        <p:nvSpPr>
          <p:cNvPr id="225" name="Use-Case Diagram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Use-Case Diagramm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Entwur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Entwurf</a:t>
            </a:r>
          </a:p>
        </p:txBody>
      </p:sp>
      <p:sp>
        <p:nvSpPr>
          <p:cNvPr id="228" name="UML Klassendiagramm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UML Klassendiagramm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Entwurf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Entwurf</a:t>
            </a:r>
          </a:p>
        </p:txBody>
      </p:sp>
      <p:sp>
        <p:nvSpPr>
          <p:cNvPr id="231" name="Mockup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Mockup</a:t>
            </a:r>
          </a:p>
        </p:txBody>
      </p:sp>
      <p:pic>
        <p:nvPicPr>
          <p:cNvPr id="232" name="MockUp-2.png" descr="MockUp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71289" y="4819079"/>
            <a:ext cx="13841422" cy="7337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code-820275.jpg" descr="code-820275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479" t="0" r="20479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235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236" name="Folien-Untertite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239" name="Git-Branch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Git-Branches</a:t>
            </a:r>
          </a:p>
        </p:txBody>
      </p:sp>
      <p:sp>
        <p:nvSpPr>
          <p:cNvPr id="240" name="Linie"/>
          <p:cNvSpPr/>
          <p:nvPr/>
        </p:nvSpPr>
        <p:spPr>
          <a:xfrm>
            <a:off x="3132993" y="4457295"/>
            <a:ext cx="5444125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1" name="Linie"/>
          <p:cNvSpPr/>
          <p:nvPr/>
        </p:nvSpPr>
        <p:spPr>
          <a:xfrm>
            <a:off x="3154701" y="5636039"/>
            <a:ext cx="4483213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2" name="Linie"/>
          <p:cNvSpPr/>
          <p:nvPr/>
        </p:nvSpPr>
        <p:spPr>
          <a:xfrm>
            <a:off x="3146459" y="6789384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3" name="Linie"/>
          <p:cNvSpPr/>
          <p:nvPr/>
        </p:nvSpPr>
        <p:spPr>
          <a:xfrm flipH="1">
            <a:off x="3173696" y="4458762"/>
            <a:ext cx="1" cy="2354556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4" name="Linie"/>
          <p:cNvSpPr/>
          <p:nvPr/>
        </p:nvSpPr>
        <p:spPr>
          <a:xfrm>
            <a:off x="7597039" y="4458762"/>
            <a:ext cx="1" cy="2354556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5" name="dev"/>
          <p:cNvSpPr txBox="1"/>
          <p:nvPr/>
        </p:nvSpPr>
        <p:spPr>
          <a:xfrm>
            <a:off x="1284427" y="4222345"/>
            <a:ext cx="631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</a:t>
            </a:r>
          </a:p>
        </p:txBody>
      </p:sp>
      <p:sp>
        <p:nvSpPr>
          <p:cNvPr id="246" name="project-base"/>
          <p:cNvSpPr txBox="1"/>
          <p:nvPr/>
        </p:nvSpPr>
        <p:spPr>
          <a:xfrm>
            <a:off x="669035" y="5375689"/>
            <a:ext cx="18623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project-base</a:t>
            </a:r>
          </a:p>
        </p:txBody>
      </p:sp>
      <p:sp>
        <p:nvSpPr>
          <p:cNvPr id="247" name="Modelling"/>
          <p:cNvSpPr txBox="1"/>
          <p:nvPr/>
        </p:nvSpPr>
        <p:spPr>
          <a:xfrm>
            <a:off x="830884" y="6529034"/>
            <a:ext cx="153863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Modelling</a:t>
            </a:r>
          </a:p>
        </p:txBody>
      </p:sp>
      <p:sp>
        <p:nvSpPr>
          <p:cNvPr id="248" name="Linie"/>
          <p:cNvSpPr/>
          <p:nvPr/>
        </p:nvSpPr>
        <p:spPr>
          <a:xfrm>
            <a:off x="3146459" y="12383010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9" name="Project Entwurf…"/>
          <p:cNvSpPr txBox="1"/>
          <p:nvPr/>
        </p:nvSpPr>
        <p:spPr>
          <a:xfrm>
            <a:off x="4002761" y="12583009"/>
            <a:ext cx="2787093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 Entwurf</a:t>
            </a:r>
          </a:p>
          <a:p>
            <a:pPr/>
            <a:r>
              <a:t>Repo Initialisierung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252" name="Git-Branch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Git-Branches</a:t>
            </a:r>
          </a:p>
        </p:txBody>
      </p:sp>
      <p:sp>
        <p:nvSpPr>
          <p:cNvPr id="253" name="Linie"/>
          <p:cNvSpPr/>
          <p:nvPr/>
        </p:nvSpPr>
        <p:spPr>
          <a:xfrm>
            <a:off x="3132994" y="4457295"/>
            <a:ext cx="12996715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4" name="Linie"/>
          <p:cNvSpPr/>
          <p:nvPr/>
        </p:nvSpPr>
        <p:spPr>
          <a:xfrm>
            <a:off x="3154701" y="5636039"/>
            <a:ext cx="4483213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5" name="Linie"/>
          <p:cNvSpPr/>
          <p:nvPr/>
        </p:nvSpPr>
        <p:spPr>
          <a:xfrm>
            <a:off x="3146459" y="6789384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6" name="Linie"/>
          <p:cNvSpPr/>
          <p:nvPr/>
        </p:nvSpPr>
        <p:spPr>
          <a:xfrm>
            <a:off x="8292192" y="10101183"/>
            <a:ext cx="7539266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7" name="Linie"/>
          <p:cNvSpPr/>
          <p:nvPr/>
        </p:nvSpPr>
        <p:spPr>
          <a:xfrm flipH="1">
            <a:off x="3173696" y="4458762"/>
            <a:ext cx="1" cy="2354556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8" name="Linie"/>
          <p:cNvSpPr/>
          <p:nvPr/>
        </p:nvSpPr>
        <p:spPr>
          <a:xfrm>
            <a:off x="7597039" y="4458762"/>
            <a:ext cx="1" cy="2354555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9" name="Linie"/>
          <p:cNvSpPr/>
          <p:nvPr/>
        </p:nvSpPr>
        <p:spPr>
          <a:xfrm>
            <a:off x="8292191" y="8970540"/>
            <a:ext cx="7574750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0" name="Linie"/>
          <p:cNvSpPr/>
          <p:nvPr/>
        </p:nvSpPr>
        <p:spPr>
          <a:xfrm>
            <a:off x="8292192" y="7839897"/>
            <a:ext cx="7539266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1" name="Linie"/>
          <p:cNvSpPr/>
          <p:nvPr/>
        </p:nvSpPr>
        <p:spPr>
          <a:xfrm flipH="1">
            <a:off x="8323716" y="4405499"/>
            <a:ext cx="1" cy="5735019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2" name="dev"/>
          <p:cNvSpPr txBox="1"/>
          <p:nvPr/>
        </p:nvSpPr>
        <p:spPr>
          <a:xfrm>
            <a:off x="1284427" y="4222345"/>
            <a:ext cx="631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</a:t>
            </a:r>
          </a:p>
        </p:txBody>
      </p:sp>
      <p:sp>
        <p:nvSpPr>
          <p:cNvPr id="263" name="project-base"/>
          <p:cNvSpPr txBox="1"/>
          <p:nvPr/>
        </p:nvSpPr>
        <p:spPr>
          <a:xfrm>
            <a:off x="669035" y="5375689"/>
            <a:ext cx="18623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project-base</a:t>
            </a:r>
          </a:p>
        </p:txBody>
      </p:sp>
      <p:sp>
        <p:nvSpPr>
          <p:cNvPr id="264" name="Modelling"/>
          <p:cNvSpPr txBox="1"/>
          <p:nvPr/>
        </p:nvSpPr>
        <p:spPr>
          <a:xfrm>
            <a:off x="830884" y="6529034"/>
            <a:ext cx="153863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Modelling</a:t>
            </a:r>
          </a:p>
        </p:txBody>
      </p:sp>
      <p:sp>
        <p:nvSpPr>
          <p:cNvPr id="265" name="Model"/>
          <p:cNvSpPr txBox="1"/>
          <p:nvPr/>
        </p:nvSpPr>
        <p:spPr>
          <a:xfrm>
            <a:off x="20925054" y="7591782"/>
            <a:ext cx="10158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266" name="View"/>
          <p:cNvSpPr txBox="1"/>
          <p:nvPr/>
        </p:nvSpPr>
        <p:spPr>
          <a:xfrm>
            <a:off x="21044688" y="8710190"/>
            <a:ext cx="77663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View</a:t>
            </a:r>
          </a:p>
        </p:txBody>
      </p:sp>
      <p:sp>
        <p:nvSpPr>
          <p:cNvPr id="267" name="Controller"/>
          <p:cNvSpPr txBox="1"/>
          <p:nvPr/>
        </p:nvSpPr>
        <p:spPr>
          <a:xfrm>
            <a:off x="20673898" y="9828597"/>
            <a:ext cx="151821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Controller</a:t>
            </a:r>
          </a:p>
        </p:txBody>
      </p:sp>
      <p:sp>
        <p:nvSpPr>
          <p:cNvPr id="268" name="Linie"/>
          <p:cNvSpPr/>
          <p:nvPr/>
        </p:nvSpPr>
        <p:spPr>
          <a:xfrm>
            <a:off x="3146459" y="12383010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Linie"/>
          <p:cNvSpPr/>
          <p:nvPr/>
        </p:nvSpPr>
        <p:spPr>
          <a:xfrm>
            <a:off x="8311202" y="12383010"/>
            <a:ext cx="753672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0" name="Project Entwurf…"/>
          <p:cNvSpPr txBox="1"/>
          <p:nvPr/>
        </p:nvSpPr>
        <p:spPr>
          <a:xfrm>
            <a:off x="4292017" y="12583010"/>
            <a:ext cx="220858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 Entwurf</a:t>
            </a:r>
          </a:p>
          <a:p>
            <a:pPr/>
            <a:r>
              <a:t>Repo Init</a:t>
            </a:r>
          </a:p>
        </p:txBody>
      </p:sp>
      <p:sp>
        <p:nvSpPr>
          <p:cNvPr id="271" name="Anfang der Umsetzung"/>
          <p:cNvSpPr txBox="1"/>
          <p:nvPr/>
        </p:nvSpPr>
        <p:spPr>
          <a:xfrm>
            <a:off x="10413986" y="12792560"/>
            <a:ext cx="333116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Anfang der Umsetzung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274" name="Git-Branch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Git-Branches</a:t>
            </a:r>
          </a:p>
        </p:txBody>
      </p:sp>
      <p:sp>
        <p:nvSpPr>
          <p:cNvPr id="275" name="Linie"/>
          <p:cNvSpPr/>
          <p:nvPr/>
        </p:nvSpPr>
        <p:spPr>
          <a:xfrm>
            <a:off x="3132994" y="4457295"/>
            <a:ext cx="18118013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tailEnd type="stealth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6" name="Linie"/>
          <p:cNvSpPr/>
          <p:nvPr/>
        </p:nvSpPr>
        <p:spPr>
          <a:xfrm>
            <a:off x="3154701" y="5636039"/>
            <a:ext cx="4483213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7" name="Linie"/>
          <p:cNvSpPr/>
          <p:nvPr/>
        </p:nvSpPr>
        <p:spPr>
          <a:xfrm>
            <a:off x="3146459" y="6789384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8" name="Linie"/>
          <p:cNvSpPr/>
          <p:nvPr/>
        </p:nvSpPr>
        <p:spPr>
          <a:xfrm>
            <a:off x="8292192" y="10101183"/>
            <a:ext cx="11950665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9" name="Linie"/>
          <p:cNvSpPr/>
          <p:nvPr/>
        </p:nvSpPr>
        <p:spPr>
          <a:xfrm flipH="1">
            <a:off x="3173696" y="4458762"/>
            <a:ext cx="1" cy="2354556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0" name="Linie"/>
          <p:cNvSpPr/>
          <p:nvPr/>
        </p:nvSpPr>
        <p:spPr>
          <a:xfrm>
            <a:off x="7597039" y="4458762"/>
            <a:ext cx="1" cy="2354555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1" name="Linie"/>
          <p:cNvSpPr/>
          <p:nvPr/>
        </p:nvSpPr>
        <p:spPr>
          <a:xfrm>
            <a:off x="8292191" y="8970540"/>
            <a:ext cx="11950666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2" name="Linie"/>
          <p:cNvSpPr/>
          <p:nvPr/>
        </p:nvSpPr>
        <p:spPr>
          <a:xfrm>
            <a:off x="8292192" y="7839897"/>
            <a:ext cx="11950665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3" name="Linie"/>
          <p:cNvSpPr/>
          <p:nvPr/>
        </p:nvSpPr>
        <p:spPr>
          <a:xfrm>
            <a:off x="15747603" y="11231826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4" name="Linie"/>
          <p:cNvSpPr/>
          <p:nvPr/>
        </p:nvSpPr>
        <p:spPr>
          <a:xfrm flipH="1">
            <a:off x="8323716" y="4405499"/>
            <a:ext cx="1" cy="5735019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5" name="Linie"/>
          <p:cNvSpPr/>
          <p:nvPr/>
        </p:nvSpPr>
        <p:spPr>
          <a:xfrm>
            <a:off x="20197833" y="4427074"/>
            <a:ext cx="1" cy="6851387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arrow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6" name="Linie"/>
          <p:cNvSpPr/>
          <p:nvPr/>
        </p:nvSpPr>
        <p:spPr>
          <a:xfrm>
            <a:off x="15733857" y="4416965"/>
            <a:ext cx="1" cy="6845865"/>
          </a:xfrm>
          <a:prstGeom prst="line">
            <a:avLst/>
          </a:prstGeom>
          <a:ln w="1016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7" name="dev"/>
          <p:cNvSpPr txBox="1"/>
          <p:nvPr/>
        </p:nvSpPr>
        <p:spPr>
          <a:xfrm>
            <a:off x="1284427" y="4222345"/>
            <a:ext cx="631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dev</a:t>
            </a:r>
          </a:p>
        </p:txBody>
      </p:sp>
      <p:sp>
        <p:nvSpPr>
          <p:cNvPr id="288" name="project-base"/>
          <p:cNvSpPr txBox="1"/>
          <p:nvPr/>
        </p:nvSpPr>
        <p:spPr>
          <a:xfrm>
            <a:off x="669035" y="5375689"/>
            <a:ext cx="186232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project-base</a:t>
            </a:r>
          </a:p>
        </p:txBody>
      </p:sp>
      <p:sp>
        <p:nvSpPr>
          <p:cNvPr id="289" name="Modelling"/>
          <p:cNvSpPr txBox="1"/>
          <p:nvPr/>
        </p:nvSpPr>
        <p:spPr>
          <a:xfrm>
            <a:off x="830884" y="6529034"/>
            <a:ext cx="153863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Modelling</a:t>
            </a:r>
          </a:p>
        </p:txBody>
      </p:sp>
      <p:sp>
        <p:nvSpPr>
          <p:cNvPr id="290" name="Model"/>
          <p:cNvSpPr txBox="1"/>
          <p:nvPr/>
        </p:nvSpPr>
        <p:spPr>
          <a:xfrm>
            <a:off x="20925054" y="7591782"/>
            <a:ext cx="101589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291" name="View"/>
          <p:cNvSpPr txBox="1"/>
          <p:nvPr/>
        </p:nvSpPr>
        <p:spPr>
          <a:xfrm>
            <a:off x="21044688" y="8710190"/>
            <a:ext cx="77663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View</a:t>
            </a:r>
          </a:p>
        </p:txBody>
      </p:sp>
      <p:sp>
        <p:nvSpPr>
          <p:cNvPr id="292" name="Controller"/>
          <p:cNvSpPr txBox="1"/>
          <p:nvPr/>
        </p:nvSpPr>
        <p:spPr>
          <a:xfrm>
            <a:off x="20673898" y="9828597"/>
            <a:ext cx="151821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Controller</a:t>
            </a:r>
          </a:p>
        </p:txBody>
      </p:sp>
      <p:sp>
        <p:nvSpPr>
          <p:cNvPr id="293" name="Presentation"/>
          <p:cNvSpPr txBox="1"/>
          <p:nvPr/>
        </p:nvSpPr>
        <p:spPr>
          <a:xfrm>
            <a:off x="20515860" y="10947006"/>
            <a:ext cx="183428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Presentation</a:t>
            </a:r>
          </a:p>
        </p:txBody>
      </p:sp>
      <p:sp>
        <p:nvSpPr>
          <p:cNvPr id="294" name="Linie"/>
          <p:cNvSpPr/>
          <p:nvPr/>
        </p:nvSpPr>
        <p:spPr>
          <a:xfrm>
            <a:off x="3146459" y="12383010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5" name="Linie"/>
          <p:cNvSpPr/>
          <p:nvPr/>
        </p:nvSpPr>
        <p:spPr>
          <a:xfrm>
            <a:off x="15747603" y="12383010"/>
            <a:ext cx="449969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6" name="Linie"/>
          <p:cNvSpPr/>
          <p:nvPr/>
        </p:nvSpPr>
        <p:spPr>
          <a:xfrm>
            <a:off x="8311202" y="12383010"/>
            <a:ext cx="7536727" cy="1"/>
          </a:xfrm>
          <a:prstGeom prst="line">
            <a:avLst/>
          </a:prstGeom>
          <a:ln w="101600">
            <a:solidFill>
              <a:srgbClr val="FFFFFF"/>
            </a:solidFill>
            <a:miter lim="400000"/>
            <a:headEnd type="triangle" len="sm"/>
            <a:tailEnd type="triangle" len="sm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7" name="Project Entwurf…"/>
          <p:cNvSpPr txBox="1"/>
          <p:nvPr/>
        </p:nvSpPr>
        <p:spPr>
          <a:xfrm>
            <a:off x="4292017" y="12583010"/>
            <a:ext cx="2208581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Project Entwurf</a:t>
            </a:r>
          </a:p>
          <a:p>
            <a:pPr/>
            <a:r>
              <a:t>Repo Init</a:t>
            </a:r>
          </a:p>
        </p:txBody>
      </p:sp>
      <p:sp>
        <p:nvSpPr>
          <p:cNvPr id="298" name="Anfang der Umsetzung"/>
          <p:cNvSpPr txBox="1"/>
          <p:nvPr/>
        </p:nvSpPr>
        <p:spPr>
          <a:xfrm>
            <a:off x="10413986" y="12792560"/>
            <a:ext cx="333116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Anfang der Umsetzung</a:t>
            </a:r>
          </a:p>
        </p:txBody>
      </p:sp>
      <p:sp>
        <p:nvSpPr>
          <p:cNvPr id="299" name="Erstellung der Präsentation Abschluss der Umsetzung"/>
          <p:cNvSpPr txBox="1"/>
          <p:nvPr/>
        </p:nvSpPr>
        <p:spPr>
          <a:xfrm>
            <a:off x="16074162" y="12583010"/>
            <a:ext cx="3846577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Erstellung der Präsentation</a:t>
            </a:r>
            <a:br/>
            <a:r>
              <a:t>Abschluss der Umsetzung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02" name="Model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Model</a:t>
            </a:r>
          </a:p>
        </p:txBody>
      </p:sp>
      <p:sp>
        <p:nvSpPr>
          <p:cNvPr id="303" name="Orientiert an Java Spring, um Programm an DB anzuschließen und gleichzeitig eine API zu bieten können (nicht umgesetzt)…"/>
          <p:cNvSpPr txBox="1"/>
          <p:nvPr>
            <p:ph type="body" sz="half" idx="1"/>
          </p:nvPr>
        </p:nvSpPr>
        <p:spPr>
          <a:xfrm>
            <a:off x="1269999" y="3372309"/>
            <a:ext cx="21844001" cy="4688386"/>
          </a:xfrm>
          <a:prstGeom prst="rect">
            <a:avLst/>
          </a:prstGeom>
        </p:spPr>
        <p:txBody>
          <a:bodyPr/>
          <a:lstStyle/>
          <a:p>
            <a:pPr marL="372533" indent="-372533">
              <a:defRPr sz="2700"/>
            </a:pPr>
            <a:r>
              <a:t>Orientiert an Java Spring, um Programm an DB anzuschließen und gleichzeitig eine API zu bieten können (nicht umgesetzt)</a:t>
            </a:r>
          </a:p>
          <a:p>
            <a:pPr marL="372533" indent="-372533">
              <a:defRPr sz="2700"/>
            </a:pPr>
            <a:r>
              <a:t>fast nur Getter/Setter</a:t>
            </a:r>
          </a:p>
          <a:p>
            <a:pPr marL="372533" indent="-372533">
              <a:defRPr sz="2700"/>
            </a:pPr>
            <a:r>
              <a:t>setParameters, um unkompliziert Objekt zu laden.</a:t>
            </a:r>
          </a:p>
          <a:p>
            <a:pPr marL="372533" indent="-372533">
              <a:defRPr sz="2700"/>
            </a:pPr>
            <a:r>
              <a:t>Initialisierung aller Attribute</a:t>
            </a:r>
          </a:p>
        </p:txBody>
      </p:sp>
      <p:grpSp>
        <p:nvGrpSpPr>
          <p:cNvPr id="306" name="Gruppieren"/>
          <p:cNvGrpSpPr/>
          <p:nvPr/>
        </p:nvGrpSpPr>
        <p:grpSpPr>
          <a:xfrm>
            <a:off x="1323999" y="6672826"/>
            <a:ext cx="21736002" cy="6647467"/>
            <a:chOff x="0" y="0"/>
            <a:chExt cx="21736001" cy="6647465"/>
          </a:xfrm>
        </p:grpSpPr>
        <p:sp>
          <p:nvSpPr>
            <p:cNvPr id="304" name="Rechteck"/>
            <p:cNvSpPr/>
            <p:nvPr/>
          </p:nvSpPr>
          <p:spPr>
            <a:xfrm>
              <a:off x="-1" y="-1"/>
              <a:ext cx="21736003" cy="664746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05" name="public Credit(){…"/>
            <p:cNvSpPr txBox="1"/>
            <p:nvPr/>
          </p:nvSpPr>
          <p:spPr>
            <a:xfrm>
              <a:off x="737501" y="165354"/>
              <a:ext cx="20260998" cy="64092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</a:t>
              </a:r>
              <a:r>
                <a:t>Credit(){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  <a:p>
              <a:pPr algn="l" defTabSz="457200">
                <a:defRPr>
                  <a:solidFill>
                    <a:srgbClr val="808002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@Override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</a:t>
              </a:r>
              <a:r>
                <a:t>String toString(){</a:t>
              </a:r>
            </a:p>
            <a:p>
              <a:pPr algn="l" defTabSz="457200">
                <a:defRPr b="1">
                  <a:solidFill>
                    <a:srgbClr val="66187A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0">
                  <a:solidFill>
                    <a:srgbClr val="000000"/>
                  </a:solidFill>
                </a:rPr>
                <a:t>    </a:t>
              </a:r>
              <a:r>
                <a:rPr>
                  <a:solidFill>
                    <a:srgbClr val="011480"/>
                  </a:solidFill>
                </a:rPr>
                <a:t>return </a:t>
              </a:r>
              <a:r>
                <a:t>creditType </a:t>
              </a:r>
              <a:r>
                <a:rPr b="0">
                  <a:solidFill>
                    <a:srgbClr val="000000"/>
                  </a:solidFill>
                </a:rPr>
                <a:t>+ </a:t>
              </a:r>
              <a:r>
                <a:rPr>
                  <a:solidFill>
                    <a:srgbClr val="018001"/>
                  </a:solidFill>
                </a:rPr>
                <a:t>" " </a:t>
              </a:r>
              <a:r>
                <a:rPr b="0">
                  <a:solidFill>
                    <a:srgbClr val="000000"/>
                  </a:solidFill>
                </a:rPr>
                <a:t>+ </a:t>
              </a:r>
              <a:r>
                <a:t>loanAmount</a:t>
              </a:r>
              <a:r>
                <a:rPr b="0">
                  <a:solidFill>
                    <a:srgbClr val="000000"/>
                  </a:solidFill>
                </a:rPr>
                <a:t>;</a:t>
              </a:r>
              <a:endParaRPr b="0">
                <a:solidFill>
                  <a:srgbClr val="000000"/>
                </a:solidFill>
              </a:endParaRP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setParameters(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loanAmount, String periodUoM,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interestRate, 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interestPeriod, String paymentRhythm, creditTypes creditType) 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loanAmount </a:t>
              </a:r>
              <a:r>
                <a:t>= loanAmount;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periodUoM </a:t>
              </a:r>
              <a:r>
                <a:t>= periodUoM;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interestRate </a:t>
              </a:r>
              <a:r>
                <a:t>= interestRate;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interestPeriod </a:t>
              </a:r>
              <a:r>
                <a:t>= interestPeriod;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paymentRhythm </a:t>
              </a:r>
              <a:r>
                <a:t>= paymentRhythm;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creditType </a:t>
              </a:r>
              <a:r>
                <a:t>= creditType;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09" name="Controll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</a:t>
            </a:r>
          </a:p>
        </p:txBody>
      </p:sp>
      <p:sp>
        <p:nvSpPr>
          <p:cNvPr id="310" name="Verarbeitung der Daten - Verarbeitung von Datenabrufen gegen Model…"/>
          <p:cNvSpPr txBox="1"/>
          <p:nvPr>
            <p:ph type="body" idx="1"/>
          </p:nvPr>
        </p:nvSpPr>
        <p:spPr>
          <a:xfrm>
            <a:off x="1269999" y="4177088"/>
            <a:ext cx="21844001" cy="8621358"/>
          </a:xfrm>
          <a:prstGeom prst="rect">
            <a:avLst/>
          </a:prstGeom>
        </p:spPr>
        <p:txBody>
          <a:bodyPr/>
          <a:lstStyle/>
          <a:p>
            <a:pPr/>
            <a:r>
              <a:t>Verarbeitung der Daten - Verarbeitung von Datenabrufen gegen Model</a:t>
            </a:r>
          </a:p>
          <a:p>
            <a:pPr/>
            <a:r>
              <a:t>Erweiterungsmöglichkeit für API besteht</a:t>
            </a:r>
          </a:p>
          <a:p>
            <a:pPr/>
            <a:r>
              <a:t>Bietet folgende Funktionen</a:t>
            </a:r>
          </a:p>
          <a:p>
            <a:pPr lvl="1"/>
            <a:r>
              <a:t>Erstellen eines Kredites</a:t>
            </a:r>
          </a:p>
          <a:p>
            <a:pPr lvl="1"/>
            <a:r>
              <a:t>Laden und Speichern eines Kredites mithilfe einer ID</a:t>
            </a:r>
          </a:p>
          <a:p>
            <a:pPr lvl="1"/>
            <a:r>
              <a:t>Laden und ausgeben aller Kredite</a:t>
            </a:r>
          </a:p>
          <a:p>
            <a:pPr lvl="1"/>
            <a:r>
              <a:t>Berechnen der Kreditsumme des aktuellen Kredites</a:t>
            </a:r>
          </a:p>
          <a:p>
            <a:pPr/>
            <a:r>
              <a:t>Nutzung von json-simple und jackson für JSON-Handling, um Kredite zu persistieren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lieder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Gliederung</a:t>
            </a:r>
          </a:p>
        </p:txBody>
      </p:sp>
      <p:sp>
        <p:nvSpPr>
          <p:cNvPr id="156" name="Aufgabenstellung…"/>
          <p:cNvSpPr txBox="1"/>
          <p:nvPr>
            <p:ph type="body" idx="1"/>
          </p:nvPr>
        </p:nvSpPr>
        <p:spPr>
          <a:xfrm>
            <a:off x="1270000" y="3258522"/>
            <a:ext cx="21844000" cy="9441478"/>
          </a:xfrm>
          <a:prstGeom prst="rect">
            <a:avLst/>
          </a:prstGeom>
        </p:spPr>
        <p:txBody>
          <a:bodyPr/>
          <a:lstStyle/>
          <a:p>
            <a:pPr marL="1018645" indent="-1018645">
              <a:buSzPct val="100000"/>
              <a:buAutoNum type="arabicPeriod" startAt="1"/>
            </a:pPr>
            <a:r>
              <a:t>Aufgabenstellung</a:t>
            </a:r>
          </a:p>
          <a:p>
            <a:pPr marL="1018645" indent="-1018645">
              <a:buSzPct val="100000"/>
              <a:buAutoNum type="arabicPeriod" startAt="1"/>
            </a:pPr>
            <a:r>
              <a:t>Projektplanung hinsichtlich der verwendeten Methoden und Werkzeuge</a:t>
            </a:r>
          </a:p>
          <a:p>
            <a:pPr marL="1018645" indent="-1018645">
              <a:buSzPct val="100000"/>
              <a:buAutoNum type="arabicPeriod" startAt="1"/>
            </a:pPr>
            <a:r>
              <a:t>Anforderungsanalyse anhand der Aufgabenstellung</a:t>
            </a:r>
          </a:p>
          <a:p>
            <a:pPr marL="1018645" indent="-1018645">
              <a:buSzPct val="100000"/>
              <a:buAutoNum type="arabicPeriod" startAt="1"/>
            </a:pPr>
            <a:r>
              <a:t>Programmentwurf mithilfe von Use-Case und UML-Diagrammen und Mockups</a:t>
            </a:r>
          </a:p>
          <a:p>
            <a:pPr marL="1018645" indent="-1018645">
              <a:buSzPct val="100000"/>
              <a:buAutoNum type="arabicPeriod" startAt="1"/>
            </a:pPr>
            <a:r>
              <a:t>Umsetzung in Java</a:t>
            </a:r>
          </a:p>
          <a:p>
            <a:pPr marL="1018645" indent="-1018645">
              <a:buSzPct val="100000"/>
              <a:buAutoNum type="arabicPeriod" startAt="1"/>
            </a:pPr>
            <a:r>
              <a:t>Kritische Reflexion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13" name="Controll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</a:t>
            </a:r>
          </a:p>
        </p:txBody>
      </p:sp>
      <p:sp>
        <p:nvSpPr>
          <p:cNvPr id="314" name="Verarbeitung der Daten - Verarbeitung von Datenabrufen gegen Model…"/>
          <p:cNvSpPr txBox="1"/>
          <p:nvPr>
            <p:ph type="body" sz="half" idx="1"/>
          </p:nvPr>
        </p:nvSpPr>
        <p:spPr>
          <a:xfrm>
            <a:off x="1270000" y="4177088"/>
            <a:ext cx="21844000" cy="4710042"/>
          </a:xfrm>
          <a:prstGeom prst="rect">
            <a:avLst/>
          </a:prstGeom>
        </p:spPr>
        <p:txBody>
          <a:bodyPr/>
          <a:lstStyle/>
          <a:p>
            <a:pPr marL="260773" indent="-260773" defTabSz="1706879">
              <a:spcBef>
                <a:spcPts val="1600"/>
              </a:spcBef>
              <a:defRPr sz="2240"/>
            </a:pPr>
            <a:r>
              <a:t>Verarbeitung der Daten - Verarbeitung von Datenabrufen gegen Model</a:t>
            </a:r>
          </a:p>
          <a:p>
            <a:pPr marL="260773" indent="-260773" defTabSz="1706879">
              <a:spcBef>
                <a:spcPts val="1600"/>
              </a:spcBef>
              <a:defRPr sz="2240"/>
            </a:pPr>
            <a:r>
              <a:t>Erweiterungsmöglichkeit für API besteht</a:t>
            </a:r>
          </a:p>
          <a:p>
            <a:pPr marL="260773" indent="-260773" defTabSz="1706879">
              <a:spcBef>
                <a:spcPts val="1600"/>
              </a:spcBef>
              <a:defRPr sz="2240"/>
            </a:pPr>
            <a:r>
              <a:t>Bietet folgende Funktionen</a:t>
            </a:r>
          </a:p>
          <a:p>
            <a:pPr lvl="1" marL="651933" indent="-260773" defTabSz="1706879">
              <a:spcBef>
                <a:spcPts val="1600"/>
              </a:spcBef>
              <a:defRPr sz="2240"/>
            </a:pPr>
            <a:r>
              <a:t>Erstellen eines Kredites</a:t>
            </a:r>
          </a:p>
          <a:p>
            <a:pPr lvl="1" marL="651933" indent="-260773" defTabSz="1706879">
              <a:spcBef>
                <a:spcPts val="1600"/>
              </a:spcBef>
              <a:defRPr sz="2240"/>
            </a:pPr>
            <a:r>
              <a:t>Laden und Speichern eines Kredites mithilfe einer ID</a:t>
            </a:r>
          </a:p>
          <a:p>
            <a:pPr lvl="1" marL="651933" indent="-260773" defTabSz="1706879">
              <a:spcBef>
                <a:spcPts val="1600"/>
              </a:spcBef>
              <a:defRPr sz="2240"/>
            </a:pPr>
            <a:r>
              <a:t>Laden und ausgeben aller Kredite</a:t>
            </a:r>
          </a:p>
          <a:p>
            <a:pPr lvl="1" marL="651933" indent="-260773" defTabSz="1706879">
              <a:spcBef>
                <a:spcPts val="1600"/>
              </a:spcBef>
              <a:defRPr sz="2240"/>
            </a:pPr>
            <a:r>
              <a:t>Berechnen der Kreditsumme</a:t>
            </a:r>
          </a:p>
          <a:p>
            <a:pPr marL="260773" indent="-260773" defTabSz="1706879">
              <a:spcBef>
                <a:spcPts val="1600"/>
              </a:spcBef>
              <a:defRPr sz="2240"/>
            </a:pPr>
            <a:r>
              <a:t>Nutzung von json-simple und jackson für JSON-Handling, um Kredite zu persistieren</a:t>
            </a:r>
          </a:p>
        </p:txBody>
      </p:sp>
      <p:grpSp>
        <p:nvGrpSpPr>
          <p:cNvPr id="317" name="Gruppieren"/>
          <p:cNvGrpSpPr/>
          <p:nvPr/>
        </p:nvGrpSpPr>
        <p:grpSpPr>
          <a:xfrm>
            <a:off x="1218004" y="9126846"/>
            <a:ext cx="21947992" cy="3671601"/>
            <a:chOff x="0" y="0"/>
            <a:chExt cx="21947990" cy="3671600"/>
          </a:xfrm>
        </p:grpSpPr>
        <p:sp>
          <p:nvSpPr>
            <p:cNvPr id="315" name="Rechteck"/>
            <p:cNvSpPr/>
            <p:nvPr/>
          </p:nvSpPr>
          <p:spPr>
            <a:xfrm>
              <a:off x="-1" y="-1"/>
              <a:ext cx="21947992" cy="367160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16" name="public void createObject(double loanAmount, String periodUoM, double interestRate, int interestPeriod, String repaymentPeriod, Credit.creditTypes creditType){…"/>
            <p:cNvSpPr txBox="1"/>
            <p:nvPr/>
          </p:nvSpPr>
          <p:spPr>
            <a:xfrm>
              <a:off x="744693" y="398770"/>
              <a:ext cx="20458602" cy="2874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createObject(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loanAmount, String periodUoM,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interestRate, 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interestPeriod, String repaymentPeriod, Credit.creditTypes creditType){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.setParameters(loanAmount, periodUoM, interestRate, interestPeriod, repaymentPeriod, creditType);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20" name="Controller - Laden von Kredit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Laden von Krediten</a:t>
            </a:r>
          </a:p>
        </p:txBody>
      </p:sp>
      <p:grpSp>
        <p:nvGrpSpPr>
          <p:cNvPr id="323" name="Gruppieren"/>
          <p:cNvGrpSpPr/>
          <p:nvPr/>
        </p:nvGrpSpPr>
        <p:grpSpPr>
          <a:xfrm>
            <a:off x="1218004" y="5181128"/>
            <a:ext cx="21947992" cy="6276916"/>
            <a:chOff x="0" y="0"/>
            <a:chExt cx="21947990" cy="6276914"/>
          </a:xfrm>
        </p:grpSpPr>
        <p:sp>
          <p:nvSpPr>
            <p:cNvPr id="321" name="Rechteck"/>
            <p:cNvSpPr/>
            <p:nvPr/>
          </p:nvSpPr>
          <p:spPr>
            <a:xfrm>
              <a:off x="-1" y="-1"/>
              <a:ext cx="21947992" cy="627691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22" name="public void loadObjectById(int id){…"/>
            <p:cNvSpPr txBox="1"/>
            <p:nvPr/>
          </p:nvSpPr>
          <p:spPr>
            <a:xfrm>
              <a:off x="744693" y="681732"/>
              <a:ext cx="20458602" cy="519768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loadObjectById(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id){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FileReader fileReader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FileReader(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JSONParser jsonParser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JSONParser();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JSONArray creditList = (JSONArray) jsonParser.parse(fileReader);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credit = (JSONObject) creditList.get(id-</a:t>
              </a:r>
              <a:r>
                <a:rPr>
                  <a:solidFill>
                    <a:srgbClr val="0432FF"/>
                  </a:solidFill>
                </a:rPr>
                <a:t>1</a:t>
              </a:r>
              <a:r>
                <a:t>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</a:t>
              </a:r>
              <a:r>
                <a:rPr b="1">
                  <a:solidFill>
                    <a:srgbClr val="66187A"/>
                  </a:solidFill>
                </a:rPr>
                <a:t>credit </a:t>
              </a:r>
              <a:r>
                <a:t>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ObjectMapper().readValue(credit.get(String.</a:t>
              </a:r>
              <a:r>
                <a:rPr i="1"/>
                <a:t>valueOf</a:t>
              </a:r>
              <a:r>
                <a:t>(id)).toString(), Credit.</a:t>
              </a:r>
              <a:r>
                <a:rPr b="1">
                  <a:solidFill>
                    <a:srgbClr val="011480"/>
                  </a:solidFill>
                </a:rPr>
                <a:t>class</a:t>
              </a:r>
              <a:r>
                <a:t>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(FileNotFoundException e) 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(ParseException e) 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e) {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21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26" name="Controller - Speichern von Kredit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Speichern von Krediten</a:t>
            </a:r>
          </a:p>
        </p:txBody>
      </p:sp>
      <p:grpSp>
        <p:nvGrpSpPr>
          <p:cNvPr id="329" name="Gruppieren"/>
          <p:cNvGrpSpPr/>
          <p:nvPr/>
        </p:nvGrpSpPr>
        <p:grpSpPr>
          <a:xfrm>
            <a:off x="1218004" y="3436404"/>
            <a:ext cx="21947992" cy="9797627"/>
            <a:chOff x="0" y="0"/>
            <a:chExt cx="21947990" cy="9797625"/>
          </a:xfrm>
        </p:grpSpPr>
        <p:sp>
          <p:nvSpPr>
            <p:cNvPr id="327" name="Rechteck"/>
            <p:cNvSpPr/>
            <p:nvPr/>
          </p:nvSpPr>
          <p:spPr>
            <a:xfrm>
              <a:off x="0" y="0"/>
              <a:ext cx="21947991" cy="97976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28" name="public void saveObject(){…"/>
            <p:cNvSpPr txBox="1"/>
            <p:nvPr/>
          </p:nvSpPr>
          <p:spPr>
            <a:xfrm>
              <a:off x="744693" y="354369"/>
              <a:ext cx="20458602" cy="9190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saveObject(){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JSONParser jsonParser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JSONParser();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JSONArray creditList 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FileReader reader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FileReader(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creditList = (JSONArray) jsonParser.parse(reader);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(FileNotFoundException e) {</a:t>
              </a:r>
            </a:p>
            <a:p>
              <a:pPr algn="l" defTabSz="457200">
                <a:defRPr b="1" sz="1900">
                  <a:solidFill>
                    <a:srgbClr val="01800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0">
                  <a:solidFill>
                    <a:srgbClr val="000000"/>
                  </a:solidFill>
                </a:rPr>
                <a:t>        System.</a:t>
              </a:r>
              <a:r>
                <a:rPr i="1">
                  <a:solidFill>
                    <a:srgbClr val="66187A"/>
                  </a:solidFill>
                </a:rPr>
                <a:t>out</a:t>
              </a:r>
              <a:r>
                <a:rPr b="0">
                  <a:solidFill>
                    <a:srgbClr val="000000"/>
                  </a:solidFill>
                </a:rPr>
                <a:t>.println(</a:t>
              </a:r>
              <a:r>
                <a:t>"credits.json created"</a:t>
              </a:r>
              <a:r>
                <a:rPr b="0">
                  <a:solidFill>
                    <a:srgbClr val="000000"/>
                  </a:solidFill>
                </a:rPr>
                <a:t>);</a:t>
              </a:r>
              <a:endParaRPr b="0"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(ParseException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(FileWriter file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FileWriter(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)) {</a:t>
              </a:r>
            </a:p>
            <a:p>
              <a:pPr algn="l" defTabSz="457200">
                <a:defRPr i="1" sz="1900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i="0">
                  <a:solidFill>
                    <a:srgbClr val="000000"/>
                  </a:solidFill>
                </a:rPr>
                <a:t>        </a:t>
              </a:r>
              <a:r>
                <a:t>//We can write any JSONArray or JSONObject instance to the file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i="1">
                  <a:solidFill>
                    <a:srgbClr val="808080"/>
                  </a:solidFill>
                </a:rPr>
                <a:t>        </a:t>
              </a:r>
              <a:r>
                <a:rPr b="1">
                  <a:solidFill>
                    <a:srgbClr val="011480"/>
                  </a:solidFill>
                </a:rPr>
                <a:t>if </a:t>
              </a:r>
              <a:r>
                <a:t>(creditList ==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creditList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JSONArray();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object = (JSONObject) jsonParser.parse(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.convertObjectToJSON());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creditJSON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JSONObject();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creditJSON.put(</a:t>
              </a:r>
              <a:r>
                <a:rPr i="1">
                  <a:solidFill>
                    <a:srgbClr val="66187A"/>
                  </a:solidFill>
                </a:rPr>
                <a:t>nextId</a:t>
              </a:r>
              <a:r>
                <a:t>, object);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creditList.add(creditJSON);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i="1">
                  <a:solidFill>
                    <a:srgbClr val="66187A"/>
                  </a:solidFill>
                </a:rPr>
                <a:t>nextId </a:t>
              </a:r>
              <a:r>
                <a:t>+= </a:t>
              </a:r>
              <a:r>
                <a:rPr>
                  <a:solidFill>
                    <a:srgbClr val="0432FF"/>
                  </a:solidFill>
                </a:rPr>
                <a:t>1</a:t>
              </a:r>
              <a:r>
                <a:t>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file.write(creditList.toJSONString());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file.flush();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| ParseException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32" name="Controller - Laden und ausgeben aller Kredit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Laden und ausgeben aller Kredite</a:t>
            </a:r>
          </a:p>
        </p:txBody>
      </p:sp>
      <p:grpSp>
        <p:nvGrpSpPr>
          <p:cNvPr id="335" name="Gruppieren"/>
          <p:cNvGrpSpPr/>
          <p:nvPr/>
        </p:nvGrpSpPr>
        <p:grpSpPr>
          <a:xfrm>
            <a:off x="1218004" y="3436404"/>
            <a:ext cx="21947992" cy="9797627"/>
            <a:chOff x="0" y="0"/>
            <a:chExt cx="21947990" cy="9797625"/>
          </a:xfrm>
        </p:grpSpPr>
        <p:sp>
          <p:nvSpPr>
            <p:cNvPr id="333" name="Rechteck"/>
            <p:cNvSpPr/>
            <p:nvPr/>
          </p:nvSpPr>
          <p:spPr>
            <a:xfrm>
              <a:off x="0" y="0"/>
              <a:ext cx="21947991" cy="97976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34" name="public Credit[] loadAllObjects(){…"/>
            <p:cNvSpPr txBox="1"/>
            <p:nvPr/>
          </p:nvSpPr>
          <p:spPr>
            <a:xfrm>
              <a:off x="744693" y="354369"/>
              <a:ext cx="20458602" cy="9190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</a:t>
              </a:r>
              <a:r>
                <a:t>Credit[] loadAllObjects(){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Credit[] credits 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FileReader fileReader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FileReader(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JSONParser jsonParser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JSONParser();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JSONArray creditList = (JSONArray) jsonParser.parse(fileReader);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length = creditList.size();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credits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Credit[length];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b="1">
                  <a:solidFill>
                    <a:srgbClr val="011480"/>
                  </a:solidFill>
                </a:rPr>
                <a:t>for </a:t>
              </a:r>
              <a:r>
                <a:t>(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 = </a:t>
              </a:r>
              <a:r>
                <a:rPr>
                  <a:solidFill>
                    <a:srgbClr val="0432FF"/>
                  </a:solidFill>
                </a:rPr>
                <a:t>0</a:t>
              </a:r>
              <a:r>
                <a:t>; i &lt; length; i++){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JSONObject credit = (JSONObject) creditList.get(i);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credits[i]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ObjectMapper().readValue(credit.get(String.</a:t>
              </a:r>
              <a:r>
                <a:rPr i="1"/>
                <a:t>valueOf</a:t>
              </a:r>
              <a:r>
                <a:t>(i+</a:t>
              </a:r>
              <a:r>
                <a:rPr>
                  <a:solidFill>
                    <a:srgbClr val="0432FF"/>
                  </a:solidFill>
                </a:rPr>
                <a:t>1</a:t>
              </a:r>
              <a:r>
                <a:t>)).toString(), Credit.</a:t>
              </a:r>
              <a:r>
                <a:rPr b="1">
                  <a:solidFill>
                    <a:srgbClr val="011480"/>
                  </a:solidFill>
                </a:rPr>
                <a:t>class</a:t>
              </a:r>
              <a:r>
                <a:t>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}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(ParseException e) 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(FileNotFoundException e) 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e) 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return </a:t>
              </a:r>
              <a:r>
                <a:t>credits;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38" name="Controller - Speichern von Kredite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Speichern von Krediten</a:t>
            </a:r>
          </a:p>
        </p:txBody>
      </p:sp>
      <p:grpSp>
        <p:nvGrpSpPr>
          <p:cNvPr id="341" name="Gruppieren"/>
          <p:cNvGrpSpPr/>
          <p:nvPr/>
        </p:nvGrpSpPr>
        <p:grpSpPr>
          <a:xfrm>
            <a:off x="1218004" y="3436404"/>
            <a:ext cx="21947992" cy="9797627"/>
            <a:chOff x="0" y="0"/>
            <a:chExt cx="21947990" cy="9797625"/>
          </a:xfrm>
        </p:grpSpPr>
        <p:sp>
          <p:nvSpPr>
            <p:cNvPr id="339" name="Rechteck"/>
            <p:cNvSpPr/>
            <p:nvPr/>
          </p:nvSpPr>
          <p:spPr>
            <a:xfrm>
              <a:off x="0" y="0"/>
              <a:ext cx="21947991" cy="97976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40" name="public void saveObject(){…"/>
            <p:cNvSpPr txBox="1"/>
            <p:nvPr/>
          </p:nvSpPr>
          <p:spPr>
            <a:xfrm>
              <a:off x="744693" y="354369"/>
              <a:ext cx="20458602" cy="91908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saveObject(){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JSONParser jsonParser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JSONParser();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JSONArray creditList 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FileReader reader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FileReader(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creditList = (JSONArray) jsonParser.parse(reader);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(FileNotFoundException e) {</a:t>
              </a:r>
            </a:p>
            <a:p>
              <a:pPr algn="l" defTabSz="457200">
                <a:defRPr b="1" sz="1900">
                  <a:solidFill>
                    <a:srgbClr val="018001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0">
                  <a:solidFill>
                    <a:srgbClr val="000000"/>
                  </a:solidFill>
                </a:rPr>
                <a:t>        System.</a:t>
              </a:r>
              <a:r>
                <a:rPr i="1">
                  <a:solidFill>
                    <a:srgbClr val="66187A"/>
                  </a:solidFill>
                </a:rPr>
                <a:t>out</a:t>
              </a:r>
              <a:r>
                <a:rPr b="0">
                  <a:solidFill>
                    <a:srgbClr val="000000"/>
                  </a:solidFill>
                </a:rPr>
                <a:t>.println(</a:t>
              </a:r>
              <a:r>
                <a:t>"credits.json created"</a:t>
              </a:r>
              <a:r>
                <a:rPr b="0">
                  <a:solidFill>
                    <a:srgbClr val="000000"/>
                  </a:solidFill>
                </a:rPr>
                <a:t>);</a:t>
              </a:r>
              <a:endParaRPr b="0">
                <a:solidFill>
                  <a:srgbClr val="000000"/>
                </a:solidFill>
              </a:endParaRP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(ParseException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try </a:t>
              </a:r>
              <a:r>
                <a:t>(FileWriter file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FileWriter(</a:t>
              </a:r>
              <a:r>
                <a:rPr b="1">
                  <a:solidFill>
                    <a:srgbClr val="018001"/>
                  </a:solidFill>
                </a:rPr>
                <a:t>"credits.json"</a:t>
              </a:r>
              <a:r>
                <a:t>)) {</a:t>
              </a:r>
            </a:p>
            <a:p>
              <a:pPr algn="l" defTabSz="457200">
                <a:defRPr i="1" sz="1900">
                  <a:solidFill>
                    <a:srgbClr val="80808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i="0">
                  <a:solidFill>
                    <a:srgbClr val="000000"/>
                  </a:solidFill>
                </a:rPr>
                <a:t>        </a:t>
              </a:r>
              <a:r>
                <a:t>//We can write any JSONArray or JSONObject instance to the file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i="1">
                  <a:solidFill>
                    <a:srgbClr val="808080"/>
                  </a:solidFill>
                </a:rPr>
                <a:t>        </a:t>
              </a:r>
              <a:r>
                <a:rPr b="1">
                  <a:solidFill>
                    <a:srgbClr val="011480"/>
                  </a:solidFill>
                </a:rPr>
                <a:t>if </a:t>
              </a:r>
              <a:r>
                <a:t>(creditList == </a:t>
              </a:r>
              <a:r>
                <a:rPr b="1">
                  <a:solidFill>
                    <a:srgbClr val="011480"/>
                  </a:solidFill>
                </a:rPr>
                <a:t>null</a:t>
              </a:r>
              <a:r>
                <a:t>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    creditList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JSONArray();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object = (JSONObject) jsonParser.parse(</a:t>
              </a:r>
              <a:r>
                <a:rPr b="1">
                  <a:solidFill>
                    <a:srgbClr val="011480"/>
                  </a:solidFill>
                </a:rPr>
                <a:t>this</a:t>
              </a:r>
              <a:r>
                <a:t>.convertObjectToJSON());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JSONObject creditJSON = </a:t>
              </a:r>
              <a:r>
                <a:rPr b="1">
                  <a:solidFill>
                    <a:srgbClr val="011480"/>
                  </a:solidFill>
                </a:rPr>
                <a:t>new </a:t>
              </a:r>
              <a:r>
                <a:t>JSONObject();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creditJSON.put(</a:t>
              </a:r>
              <a:r>
                <a:rPr i="1">
                  <a:solidFill>
                    <a:srgbClr val="66187A"/>
                  </a:solidFill>
                </a:rPr>
                <a:t>nextId</a:t>
              </a:r>
              <a:r>
                <a:t>, object);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creditList.add(creditJSON);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</a:t>
              </a:r>
              <a:r>
                <a:rPr i="1">
                  <a:solidFill>
                    <a:srgbClr val="66187A"/>
                  </a:solidFill>
                </a:rPr>
                <a:t>nextId </a:t>
              </a:r>
              <a:r>
                <a:t>+= </a:t>
              </a:r>
              <a:r>
                <a:rPr>
                  <a:solidFill>
                    <a:srgbClr val="0432FF"/>
                  </a:solidFill>
                </a:rPr>
                <a:t>1</a:t>
              </a:r>
              <a:r>
                <a:t>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file.write(creditList.toJSONString());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file.flush();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 </a:t>
              </a:r>
              <a:r>
                <a:rPr b="1">
                  <a:solidFill>
                    <a:srgbClr val="011480"/>
                  </a:solidFill>
                </a:rPr>
                <a:t>catch </a:t>
              </a:r>
              <a:r>
                <a:t>(IOException | ParseException e) {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    e.printStackTrace();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}</a:t>
              </a:r>
            </a:p>
            <a:p>
              <a:pPr algn="l" defTabSz="457200">
                <a:defRPr sz="1900"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44" name="Controller - Berechnen der Kreditsumme des aktuellen Kredite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 - Berechnen der Kreditsumme des aktuellen Kredites</a:t>
            </a:r>
          </a:p>
        </p:txBody>
      </p:sp>
      <p:grpSp>
        <p:nvGrpSpPr>
          <p:cNvPr id="347" name="Gruppieren"/>
          <p:cNvGrpSpPr/>
          <p:nvPr/>
        </p:nvGrpSpPr>
        <p:grpSpPr>
          <a:xfrm>
            <a:off x="1218004" y="5759603"/>
            <a:ext cx="21947992" cy="5456329"/>
            <a:chOff x="0" y="0"/>
            <a:chExt cx="21947990" cy="5456328"/>
          </a:xfrm>
        </p:grpSpPr>
        <p:sp>
          <p:nvSpPr>
            <p:cNvPr id="345" name="Rechteck"/>
            <p:cNvSpPr/>
            <p:nvPr/>
          </p:nvSpPr>
          <p:spPr>
            <a:xfrm>
              <a:off x="0" y="0"/>
              <a:ext cx="21947991" cy="545632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pPr>
            </a:p>
          </p:txBody>
        </p:sp>
        <p:sp>
          <p:nvSpPr>
            <p:cNvPr id="346" name="public void calculateEndAmount(){…"/>
            <p:cNvSpPr txBox="1"/>
            <p:nvPr/>
          </p:nvSpPr>
          <p:spPr>
            <a:xfrm>
              <a:off x="744693" y="197349"/>
              <a:ext cx="20458602" cy="5118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rPr b="1">
                  <a:solidFill>
                    <a:srgbClr val="011480"/>
                  </a:solidFill>
                </a:rPr>
                <a:t>public void </a:t>
              </a:r>
              <a:r>
                <a:t>calculateEndAmount(){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loanAmount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.getLoanAmount();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interestRate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.getInterestRate();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int </a:t>
              </a:r>
              <a:r>
                <a:t>interestPeriod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.getInterestPeriod();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String paymentRhythm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.getPaymentRhythm();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Credit.creditTypes creditType =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.getCreditType();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interestSum = Calculation.</a:t>
              </a:r>
              <a:r>
                <a:rPr i="1"/>
                <a:t>calculateEndAmount</a:t>
              </a:r>
              <a:r>
                <a:t>(loanAmount, interestRate, interestPeriod, paymentRhythm, creditType);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011480"/>
                  </a:solidFill>
                </a:rPr>
                <a:t>double </a:t>
              </a:r>
              <a:r>
                <a:t>repaymentAmount = loanAmount + interestSum;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.setInterestSum(interestSum);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    </a:t>
              </a:r>
              <a:r>
                <a:rPr b="1">
                  <a:solidFill>
                    <a:srgbClr val="66187A"/>
                  </a:solidFill>
                </a:rPr>
                <a:t>credit</a:t>
              </a:r>
              <a:r>
                <a:t>.setRepaymentAmount(repaymentAmount);</a:t>
              </a:r>
            </a:p>
            <a:p>
              <a:pPr algn="l" defTabSz="457200">
                <a:defRPr>
                  <a:solidFill>
                    <a:srgbClr val="000000"/>
                  </a:solidFill>
                  <a:latin typeface="Courier"/>
                  <a:ea typeface="Courier"/>
                  <a:cs typeface="Courier"/>
                  <a:sym typeface="Courier"/>
                </a:defRPr>
              </a:pPr>
              <a:r>
                <a:t>}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50" name="Controlle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Controller</a:t>
            </a:r>
          </a:p>
        </p:txBody>
      </p:sp>
      <p:sp>
        <p:nvSpPr>
          <p:cNvPr id="351" name="oft genutztes Package für JSON…"/>
          <p:cNvSpPr txBox="1"/>
          <p:nvPr>
            <p:ph type="body" sz="quarter" idx="1"/>
          </p:nvPr>
        </p:nvSpPr>
        <p:spPr>
          <a:xfrm>
            <a:off x="800431" y="6134435"/>
            <a:ext cx="10809610" cy="6131012"/>
          </a:xfrm>
          <a:prstGeom prst="rect">
            <a:avLst/>
          </a:prstGeom>
        </p:spPr>
        <p:txBody>
          <a:bodyPr/>
          <a:lstStyle/>
          <a:p>
            <a:pPr/>
            <a:r>
              <a:t>oft genutztes Package für JSON</a:t>
            </a:r>
          </a:p>
          <a:p>
            <a:pPr/>
            <a:r>
              <a:t>erleichtert Handling von JSON -&gt; keine eigenen Parser nötig</a:t>
            </a:r>
          </a:p>
          <a:p>
            <a:pPr/>
            <a:r>
              <a:t>Genutzte Klassen:</a:t>
            </a:r>
          </a:p>
          <a:p>
            <a:pPr lvl="1"/>
            <a:r>
              <a:t>JSONParser - Lesen aus Textdatei</a:t>
            </a:r>
          </a:p>
          <a:p>
            <a:pPr lvl="1"/>
            <a:r>
              <a:t>JSONList - Erstellen einer Liste aus JSONObject</a:t>
            </a:r>
          </a:p>
          <a:p>
            <a:pPr lvl="1"/>
            <a:r>
              <a:t>JSONObject enthält Art Key,Value Paar (ID und Object)</a:t>
            </a:r>
          </a:p>
        </p:txBody>
      </p:sp>
      <p:sp>
        <p:nvSpPr>
          <p:cNvPr id="352" name="com.googlecode.json-simple"/>
          <p:cNvSpPr txBox="1"/>
          <p:nvPr/>
        </p:nvSpPr>
        <p:spPr>
          <a:xfrm>
            <a:off x="2608710" y="4710088"/>
            <a:ext cx="7193052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com.googlecode.json-simple </a:t>
            </a:r>
          </a:p>
        </p:txBody>
      </p:sp>
      <p:sp>
        <p:nvSpPr>
          <p:cNvPr id="353" name="com.fasterxml.jackson.core"/>
          <p:cNvSpPr txBox="1"/>
          <p:nvPr/>
        </p:nvSpPr>
        <p:spPr>
          <a:xfrm>
            <a:off x="14438369" y="4710088"/>
            <a:ext cx="6427624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com.fasterxml.jackson.core</a:t>
            </a:r>
          </a:p>
        </p:txBody>
      </p:sp>
      <p:sp>
        <p:nvSpPr>
          <p:cNvPr id="354" name="In vielen Tutorials verwendet…"/>
          <p:cNvSpPr txBox="1"/>
          <p:nvPr/>
        </p:nvSpPr>
        <p:spPr>
          <a:xfrm>
            <a:off x="12247376" y="6134436"/>
            <a:ext cx="10809610" cy="61310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In vielen Tutorials verwendet</a:t>
            </a:r>
          </a:p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Jackson großer Project, daher viele Funktionen, diese auch getestet</a:t>
            </a:r>
          </a:p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Wegfall eines Parsers des Objektes</a:t>
            </a:r>
          </a:p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Eigener Parser wäre auch denkbar</a:t>
            </a:r>
          </a:p>
          <a:p>
            <a:pPr marL="372533" indent="-372533" algn="l" defTabSz="2438400">
              <a:spcBef>
                <a:spcPts val="2400"/>
              </a:spcBef>
              <a:buClr>
                <a:srgbClr val="FFFFFF"/>
              </a:buClr>
              <a:buSzPct val="100000"/>
              <a:buChar char="•"/>
              <a:defRPr sz="3200"/>
            </a:pPr>
            <a:r>
              <a:t>ObjectMapper .readValue erstellt ein Object (Parser), .writeValueAsString schreibt das Objekt als JSON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57" name="Vie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View</a:t>
            </a:r>
          </a:p>
        </p:txBody>
      </p:sp>
      <p:sp>
        <p:nvSpPr>
          <p:cNvPr id="358" name="Aufbau auf JFrame aus javax.swing Paket…"/>
          <p:cNvSpPr txBox="1"/>
          <p:nvPr>
            <p:ph type="body" sz="half" idx="1"/>
          </p:nvPr>
        </p:nvSpPr>
        <p:spPr>
          <a:xfrm>
            <a:off x="1269999" y="4267199"/>
            <a:ext cx="10873232" cy="8432801"/>
          </a:xfrm>
          <a:prstGeom prst="rect">
            <a:avLst/>
          </a:prstGeom>
        </p:spPr>
        <p:txBody>
          <a:bodyPr/>
          <a:lstStyle/>
          <a:p>
            <a:pPr marL="339005" indent="-339005" defTabSz="2218944">
              <a:spcBef>
                <a:spcPts val="2100"/>
              </a:spcBef>
              <a:defRPr sz="2912"/>
            </a:pPr>
            <a:r>
              <a:t>Aufbau auf JFrame aus javax.swing Paket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verschiedene Panels in verschiedenen Layouts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Mix aus BorderLayout und GroupLayout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initialize() erzeugt Fenster und initialisiert alle UI Element mit Listeners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Ausführen der User Interaktionen über restlichen Funktionen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onSaveClick() - Objekt Speichern und Liste neuladen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onCalculateClick() - interestAmount berechnen und im UI anzeigen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onCancelClick() - Löscht die Werte aus allen Feldern</a:t>
            </a:r>
          </a:p>
          <a:p>
            <a:pPr marL="339005" indent="-339005" defTabSz="2218944">
              <a:spcBef>
                <a:spcPts val="2100"/>
              </a:spcBef>
              <a:defRPr sz="2912"/>
            </a:pPr>
            <a:r>
              <a:t>getValuesFromCredit() - Auswählen eines Kredites aus der Liste</a:t>
            </a:r>
          </a:p>
        </p:txBody>
      </p:sp>
      <p:sp>
        <p:nvSpPr>
          <p:cNvPr id="359" name="Hier UI hinpacken"/>
          <p:cNvSpPr/>
          <p:nvPr/>
        </p:nvSpPr>
        <p:spPr>
          <a:xfrm>
            <a:off x="13940622" y="4121559"/>
            <a:ext cx="9088870" cy="87240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Hier UI hinpacken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Umsetz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Umsetzung</a:t>
            </a:r>
          </a:p>
        </p:txBody>
      </p:sp>
      <p:sp>
        <p:nvSpPr>
          <p:cNvPr id="362" name="Calculation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Calculation</a:t>
            </a:r>
          </a:p>
        </p:txBody>
      </p:sp>
      <p:pic>
        <p:nvPicPr>
          <p:cNvPr id="363" name="Bild" descr="Bild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4274" y="3123230"/>
            <a:ext cx="4383773" cy="1052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Bild" descr="Bild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5931" y="3123230"/>
            <a:ext cx="4392447" cy="1052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Bild" descr="Bild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46263" y="3123230"/>
            <a:ext cx="4375996" cy="1052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Bild" descr="Bild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62308" y="4405021"/>
            <a:ext cx="4367705" cy="41898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Bild" descr="Bild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95931" y="4405021"/>
            <a:ext cx="4392447" cy="4253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368" name="Bild" descr="Bild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7546263" y="4390787"/>
            <a:ext cx="4375996" cy="4218302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Rechteck"/>
          <p:cNvSpPr/>
          <p:nvPr/>
        </p:nvSpPr>
        <p:spPr>
          <a:xfrm>
            <a:off x="2459276" y="4405021"/>
            <a:ext cx="4383774" cy="2531815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70" name="Rechteck"/>
          <p:cNvSpPr/>
          <p:nvPr/>
        </p:nvSpPr>
        <p:spPr>
          <a:xfrm>
            <a:off x="10004605" y="4405021"/>
            <a:ext cx="4383773" cy="237374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71" name="Rechteck"/>
          <p:cNvSpPr/>
          <p:nvPr/>
        </p:nvSpPr>
        <p:spPr>
          <a:xfrm>
            <a:off x="17554296" y="4405021"/>
            <a:ext cx="1089103" cy="17968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72" name="Rechteck"/>
          <p:cNvSpPr/>
          <p:nvPr/>
        </p:nvSpPr>
        <p:spPr>
          <a:xfrm>
            <a:off x="18637438" y="4405021"/>
            <a:ext cx="1089103" cy="6022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73" name="Rechteck"/>
          <p:cNvSpPr/>
          <p:nvPr/>
        </p:nvSpPr>
        <p:spPr>
          <a:xfrm>
            <a:off x="19727795" y="4405021"/>
            <a:ext cx="1100338" cy="1030402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74" name="Rechteck"/>
          <p:cNvSpPr/>
          <p:nvPr/>
        </p:nvSpPr>
        <p:spPr>
          <a:xfrm>
            <a:off x="20829388" y="4405021"/>
            <a:ext cx="1100338" cy="1447727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375" name="Jährlich: Zinssatz/100…"/>
          <p:cNvSpPr txBox="1"/>
          <p:nvPr/>
        </p:nvSpPr>
        <p:spPr>
          <a:xfrm>
            <a:off x="10014105" y="9064030"/>
            <a:ext cx="4356101" cy="42183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Jährlich: Zinssatz/100</a:t>
            </a:r>
          </a:p>
          <a:p>
            <a:pPr/>
            <a:r>
              <a:t>Monatlich: Zinssatz/100/12</a:t>
            </a:r>
          </a:p>
          <a:p>
            <a:pPr/>
          </a:p>
          <a:p>
            <a:pPr marL="444500" indent="-444500">
              <a:buSzPct val="100000"/>
              <a:buAutoNum type="arabicParenR" startAt="1"/>
            </a:pPr>
            <a:r>
              <a:t>Annuität berechnen</a:t>
            </a:r>
          </a:p>
          <a:p>
            <a:pPr marL="444500" indent="-444500">
              <a:buSzPct val="100000"/>
              <a:buAutoNum type="arabicParenR" startAt="1"/>
            </a:pPr>
            <a:r>
              <a:t>Zinsen = Betrag * Zinssatz</a:t>
            </a:r>
          </a:p>
          <a:p>
            <a:pPr marL="444500" indent="-444500">
              <a:buSzPct val="100000"/>
              <a:buAutoNum type="arabicParenR" startAt="1"/>
            </a:pPr>
            <a:r>
              <a:t>Summe = Summe + Zinsen</a:t>
            </a:r>
          </a:p>
          <a:p>
            <a:pPr marL="444500" indent="-444500">
              <a:buSzPct val="100000"/>
              <a:buAutoNum type="arabicParenR" startAt="1"/>
            </a:pPr>
            <a:r>
              <a:t>Tilgung = Annuität - Zinsen</a:t>
            </a:r>
          </a:p>
          <a:p>
            <a:pPr marL="444500" indent="-444500">
              <a:buSzPct val="100000"/>
              <a:buAutoNum type="arabicParenR" startAt="1"/>
            </a:pPr>
            <a:r>
              <a:t>Betrag = Betrag - Tilgung</a:t>
            </a:r>
          </a:p>
          <a:p>
            <a:pPr/>
          </a:p>
          <a:p>
            <a:pPr/>
            <a:r>
              <a:t>Für die Laufzeit wiederholen</a:t>
            </a:r>
          </a:p>
        </p:txBody>
      </p:sp>
      <p:sp>
        <p:nvSpPr>
          <p:cNvPr id="376" name="Jährlich: Zinssatz/100…"/>
          <p:cNvSpPr txBox="1"/>
          <p:nvPr/>
        </p:nvSpPr>
        <p:spPr>
          <a:xfrm>
            <a:off x="17559299" y="9069647"/>
            <a:ext cx="4356101" cy="3898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Jährlich: Zinssatz/100</a:t>
            </a:r>
          </a:p>
          <a:p>
            <a:pPr/>
            <a:r>
              <a:t>Monatlich: Zinssatz/100/12</a:t>
            </a:r>
          </a:p>
          <a:p>
            <a:pPr/>
          </a:p>
          <a:p>
            <a:pPr marL="444500" indent="-444500">
              <a:buSzPct val="100000"/>
              <a:buAutoNum type="arabicParenR" startAt="1"/>
            </a:pPr>
            <a:r>
              <a:t>Tilgung = Betrag/Laufzeit</a:t>
            </a:r>
          </a:p>
          <a:p>
            <a:pPr marL="444500" indent="-444500">
              <a:buSzPct val="100000"/>
              <a:buAutoNum type="arabicParenR" startAt="1"/>
            </a:pPr>
            <a:r>
              <a:t>Zinsen = Betrag * Zinssatz</a:t>
            </a:r>
          </a:p>
          <a:p>
            <a:pPr marL="444500" indent="-444500">
              <a:buSzPct val="100000"/>
              <a:buAutoNum type="arabicParenR" startAt="1"/>
            </a:pPr>
            <a:r>
              <a:t>Summe = Summe + Zinsen</a:t>
            </a:r>
          </a:p>
          <a:p>
            <a:pPr marL="444500" indent="-444500">
              <a:buSzPct val="100000"/>
              <a:buAutoNum type="arabicParenR" startAt="1"/>
            </a:pPr>
            <a:r>
              <a:t>Betrag = Betrag - Tilgung</a:t>
            </a:r>
          </a:p>
          <a:p>
            <a:pPr/>
          </a:p>
          <a:p>
            <a:pPr/>
            <a:r>
              <a:t>Für die Laufzeit wiederholen</a:t>
            </a:r>
          </a:p>
        </p:txBody>
      </p:sp>
      <p:sp>
        <p:nvSpPr>
          <p:cNvPr id="377" name="Jährlich: Zinssatz/100…"/>
          <p:cNvSpPr txBox="1"/>
          <p:nvPr/>
        </p:nvSpPr>
        <p:spPr>
          <a:xfrm>
            <a:off x="2468110" y="9068965"/>
            <a:ext cx="4356101" cy="2531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Jährlich: Zinssatz/100</a:t>
            </a:r>
          </a:p>
          <a:p>
            <a:pPr/>
            <a:r>
              <a:t>Monatlich: Zinssatz/100/12</a:t>
            </a:r>
          </a:p>
          <a:p>
            <a:pPr/>
          </a:p>
          <a:p>
            <a:pPr marL="444500" indent="-444500">
              <a:buSzPct val="100000"/>
              <a:buAutoNum type="arabicParenR" startAt="1"/>
            </a:pPr>
            <a:r>
              <a:t>Zinsen = Betrag * Zinssatz</a:t>
            </a:r>
          </a:p>
          <a:p>
            <a:pPr marL="444500" indent="-444500">
              <a:buSzPct val="100000"/>
              <a:buAutoNum type="arabicParenR" startAt="1"/>
            </a:pPr>
            <a:r>
              <a:t>Summe = Zinsen * Laufzeit</a:t>
            </a:r>
          </a:p>
        </p:txBody>
      </p:sp>
      <p:sp>
        <p:nvSpPr>
          <p:cNvPr id="378" name="Fälligkeitsdarlehen"/>
          <p:cNvSpPr/>
          <p:nvPr/>
        </p:nvSpPr>
        <p:spPr>
          <a:xfrm>
            <a:off x="2462363" y="3123230"/>
            <a:ext cx="4367704" cy="1052911"/>
          </a:xfrm>
          <a:prstGeom prst="rect">
            <a:avLst/>
          </a:prstGeom>
          <a:gradFill>
            <a:gsLst>
              <a:gs pos="0">
                <a:schemeClr val="accent4">
                  <a:hueOff val="480218"/>
                  <a:satOff val="-3981"/>
                  <a:lumOff val="9965"/>
                </a:schemeClr>
              </a:gs>
              <a:gs pos="100000">
                <a:schemeClr val="accent4">
                  <a:hueOff val="-1598510"/>
                  <a:lumOff val="1250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Fälligkeitsdarlehen</a:t>
            </a:r>
          </a:p>
        </p:txBody>
      </p:sp>
      <p:sp>
        <p:nvSpPr>
          <p:cNvPr id="379" name="Annuitätsdarlehen"/>
          <p:cNvSpPr/>
          <p:nvPr/>
        </p:nvSpPr>
        <p:spPr>
          <a:xfrm>
            <a:off x="9995930" y="3123230"/>
            <a:ext cx="4367705" cy="1052911"/>
          </a:xfrm>
          <a:prstGeom prst="rect">
            <a:avLst/>
          </a:prstGeom>
          <a:gradFill>
            <a:gsLst>
              <a:gs pos="0">
                <a:schemeClr val="accent4">
                  <a:hueOff val="480218"/>
                  <a:satOff val="-3981"/>
                  <a:lumOff val="9965"/>
                </a:schemeClr>
              </a:gs>
              <a:gs pos="100000">
                <a:schemeClr val="accent4">
                  <a:hueOff val="-1598510"/>
                  <a:lumOff val="1250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Annuitätsdarlehen</a:t>
            </a:r>
          </a:p>
        </p:txBody>
      </p:sp>
      <p:sp>
        <p:nvSpPr>
          <p:cNvPr id="380" name="Abzahlungsdarlehen"/>
          <p:cNvSpPr/>
          <p:nvPr/>
        </p:nvSpPr>
        <p:spPr>
          <a:xfrm>
            <a:off x="17560099" y="3123230"/>
            <a:ext cx="4367704" cy="1052911"/>
          </a:xfrm>
          <a:prstGeom prst="rect">
            <a:avLst/>
          </a:prstGeom>
          <a:gradFill>
            <a:gsLst>
              <a:gs pos="0">
                <a:schemeClr val="accent4">
                  <a:hueOff val="480218"/>
                  <a:satOff val="-3981"/>
                  <a:lumOff val="9965"/>
                </a:schemeClr>
              </a:gs>
              <a:gs pos="100000">
                <a:schemeClr val="accent4">
                  <a:hueOff val="-1598510"/>
                  <a:lumOff val="1250"/>
                </a:schemeClr>
              </a:gs>
            </a:gsLst>
            <a:lin ang="5400000"/>
          </a:gra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Abzahlungsdarlehen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Kritische Reflex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Kritische Reflexion</a:t>
            </a:r>
          </a:p>
        </p:txBody>
      </p:sp>
      <p:sp>
        <p:nvSpPr>
          <p:cNvPr id="383" name="Wenig Planung -&gt; Feature Ideen sind später noch dazu gekommen und mussten eingearbeitet werd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Wenig Planung -&gt; Feature Ideen sind später noch dazu gekommen und mussten eingearbeitet werden</a:t>
            </a:r>
          </a:p>
          <a:p>
            <a:pPr/>
            <a:r>
              <a:t>Schnelle Entwicklung des Programmes</a:t>
            </a:r>
          </a:p>
          <a:p>
            <a:pPr/>
            <a:r>
              <a:t>Sehr gute Zusammenarbeit im Team</a:t>
            </a:r>
          </a:p>
          <a:p>
            <a:pPr/>
            <a:r>
              <a:t>Gute Verwendung von Git, wenn gleich nicht alle Funktionen (Branch Locking, CI/CD) ausprobiert/verwendet wurden</a:t>
            </a:r>
          </a:p>
          <a:p>
            <a:pPr/>
            <a:r>
              <a:t>3-Schichten Modell nicht strikt, aber projektgemäß umgesetzt</a:t>
            </a:r>
          </a:p>
          <a:p>
            <a:pPr/>
            <a:r>
              <a:t>Einsatz von Maven als Package Management System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ufgabenstellung"/>
          <p:cNvSpPr txBox="1"/>
          <p:nvPr>
            <p:ph type="title"/>
          </p:nvPr>
        </p:nvSpPr>
        <p:spPr>
          <a:xfrm>
            <a:off x="7366000" y="440134"/>
            <a:ext cx="9652000" cy="1549401"/>
          </a:xfrm>
          <a:prstGeom prst="rect">
            <a:avLst/>
          </a:prstGeom>
        </p:spPr>
        <p:txBody>
          <a:bodyPr/>
          <a:lstStyle>
            <a:lvl1pPr defTabSz="817244">
              <a:defRPr spc="-249" sz="8316"/>
            </a:lvl1pPr>
          </a:lstStyle>
          <a:p>
            <a:pPr/>
            <a:r>
              <a:t>Aufgabenstellung</a:t>
            </a:r>
          </a:p>
        </p:txBody>
      </p:sp>
      <p:sp>
        <p:nvSpPr>
          <p:cNvPr id="159" name="Eingabemaske, die Eingabe von Kreditdaten ermöglicht…"/>
          <p:cNvSpPr txBox="1"/>
          <p:nvPr>
            <p:ph type="body" sz="quarter" idx="1"/>
          </p:nvPr>
        </p:nvSpPr>
        <p:spPr>
          <a:xfrm>
            <a:off x="1268379" y="6070113"/>
            <a:ext cx="9652001" cy="4821515"/>
          </a:xfrm>
          <a:prstGeom prst="rect">
            <a:avLst/>
          </a:prstGeom>
        </p:spPr>
        <p:txBody>
          <a:bodyPr anchor="ctr"/>
          <a:lstStyle/>
          <a:p>
            <a:pPr/>
            <a:r>
              <a:t>Eingabemaske, die Eingabe von Kreditdaten ermöglicht</a:t>
            </a:r>
          </a:p>
          <a:p>
            <a:pPr/>
            <a:r>
              <a:t>Zinsen berechnen</a:t>
            </a:r>
          </a:p>
          <a:p>
            <a:pPr/>
            <a:r>
              <a:t>Zurückzuzahlende Betrag einer Liste hinzufügen</a:t>
            </a:r>
          </a:p>
          <a:p>
            <a:pPr/>
            <a:r>
              <a:t>JSON-Datei mit den Kreditdaten der Kredite enthält erstellen</a:t>
            </a:r>
          </a:p>
        </p:txBody>
      </p:sp>
      <p:sp>
        <p:nvSpPr>
          <p:cNvPr id="160" name="Gruppe 4 - Kredite"/>
          <p:cNvSpPr txBox="1"/>
          <p:nvPr>
            <p:ph type="body" idx="22"/>
          </p:nvPr>
        </p:nvSpPr>
        <p:spPr>
          <a:xfrm>
            <a:off x="7366000" y="1735534"/>
            <a:ext cx="9652000" cy="1016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Gruppe 4 - Kredite</a:t>
            </a:r>
          </a:p>
        </p:txBody>
      </p:sp>
      <p:pic>
        <p:nvPicPr>
          <p:cNvPr id="161" name="page1image51216384.png" descr="page1image5121638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86062" y="6880670"/>
            <a:ext cx="9017001" cy="32004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Text"/>
          <p:cNvSpPr txBox="1"/>
          <p:nvPr/>
        </p:nvSpPr>
        <p:spPr>
          <a:xfrm>
            <a:off x="13786062" y="4952999"/>
            <a:ext cx="19050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Bildquelle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Bildquellen</a:t>
            </a:r>
          </a:p>
        </p:txBody>
      </p:sp>
      <p:sp>
        <p:nvSpPr>
          <p:cNvPr id="386" name="https://pixabay.com/images/download/man-593333.jpg?attachment…"/>
          <p:cNvSpPr txBox="1"/>
          <p:nvPr>
            <p:ph type="body" idx="1"/>
          </p:nvPr>
        </p:nvSpPr>
        <p:spPr>
          <a:xfrm>
            <a:off x="1270000" y="2716344"/>
            <a:ext cx="21844000" cy="9983656"/>
          </a:xfrm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https://pixabay.com/images/download/man-593333.jpg?attachment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https://upload.wikimedia.org/wikipedia/commons/thumb/9/9c/IntelliJ_IDEA_Icon.svg/2048px-IntelliJ_IDEA_Icon.svg.png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https://git-scm.com/images/logos/downloads/Git-Icon-White.png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https://github-media-downloads.s3.amazonaws.com/GitHub-Mark.zip</a:t>
            </a:r>
            <a:r>
              <a:t> (geändert)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https://upload.wikimedia.org/wikipedia/commons/b/b5/ModelViewControllerDiagram2.svg?download</a:t>
            </a:r>
            <a:r>
              <a:t> (geändert)</a:t>
            </a:r>
          </a:p>
          <a:p>
            <a:pPr/>
            <a:r>
              <a:rPr u="sng">
                <a:hlinkClick r:id="rId7" invalidUrl="" action="" tgtFrame="" tooltip="" history="1" highlightClick="0" endSnd="0"/>
              </a:rPr>
              <a:t>https://pixabay.com/images/download/analysis-2030265.jpg?attachment</a:t>
            </a:r>
          </a:p>
          <a:p>
            <a:pPr/>
            <a:r>
              <a:rPr u="sng">
                <a:hlinkClick r:id="rId8" invalidUrl="" action="" tgtFrame="" tooltip="" history="1" highlightClick="0" endSnd="0"/>
              </a:rPr>
              <a:t>https://pixabay.com/images/download/architecture-1857175.jpg?attachment</a:t>
            </a:r>
          </a:p>
          <a:p>
            <a:pPr/>
            <a:r>
              <a:rPr u="sng">
                <a:hlinkClick r:id="rId9" invalidUrl="" action="" tgtFrame="" tooltip="" history="1" highlightClick="0" endSnd="0"/>
              </a:rPr>
              <a:t>https://pixabay.com/images/download/code-820275.jpg?attachment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man-593333.jpg" descr="man-593333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3820" t="0" r="23820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65" name="Projektplan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Projektplanung</a:t>
            </a:r>
          </a:p>
        </p:txBody>
      </p:sp>
      <p:sp>
        <p:nvSpPr>
          <p:cNvPr id="166" name="Methoden und Werkzeuge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Methoden und Werkzeuge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rojektplanu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Projektplanung</a:t>
            </a:r>
          </a:p>
        </p:txBody>
      </p:sp>
      <p:sp>
        <p:nvSpPr>
          <p:cNvPr id="169" name="Methoden und Werkzeuge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Methoden und Werkzeuge</a:t>
            </a:r>
          </a:p>
        </p:txBody>
      </p:sp>
      <p:grpSp>
        <p:nvGrpSpPr>
          <p:cNvPr id="177" name="Gruppieren"/>
          <p:cNvGrpSpPr/>
          <p:nvPr/>
        </p:nvGrpSpPr>
        <p:grpSpPr>
          <a:xfrm>
            <a:off x="1114636" y="5542669"/>
            <a:ext cx="5902416" cy="5225901"/>
            <a:chOff x="0" y="0"/>
            <a:chExt cx="5902414" cy="5225900"/>
          </a:xfrm>
        </p:grpSpPr>
        <p:sp>
          <p:nvSpPr>
            <p:cNvPr id="188" name="Verbindungslinie"/>
            <p:cNvSpPr/>
            <p:nvPr/>
          </p:nvSpPr>
          <p:spPr>
            <a:xfrm>
              <a:off x="0" y="448373"/>
              <a:ext cx="506734" cy="14169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1" h="21600" fill="norm" stroke="1" extrusionOk="0">
                  <a:moveTo>
                    <a:pt x="16201" y="21600"/>
                  </a:moveTo>
                  <a:cubicBezTo>
                    <a:pt x="-5211" y="14262"/>
                    <a:pt x="-5399" y="7062"/>
                    <a:pt x="15636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71" name="Anforderungsanalyse"/>
            <p:cNvSpPr/>
            <p:nvPr/>
          </p:nvSpPr>
          <p:spPr>
            <a:xfrm>
              <a:off x="503860" y="0"/>
              <a:ext cx="5398555" cy="102479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hueOff val="-186156"/>
                    <a:satOff val="5698"/>
                    <a:lumOff val="16186"/>
                  </a:schemeClr>
                </a:gs>
                <a:gs pos="100000">
                  <a:schemeClr val="accent2">
                    <a:hueOff val="1581656"/>
                    <a:lumOff val="3588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Anforderungsanalyse</a:t>
              </a:r>
            </a:p>
          </p:txBody>
        </p:sp>
        <p:sp>
          <p:nvSpPr>
            <p:cNvPr id="172" name="Entwurf"/>
            <p:cNvSpPr/>
            <p:nvPr/>
          </p:nvSpPr>
          <p:spPr>
            <a:xfrm>
              <a:off x="503860" y="1400368"/>
              <a:ext cx="5398555" cy="102479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hueOff val="-446844"/>
                    <a:satOff val="-6226"/>
                    <a:lumOff val="18873"/>
                  </a:schemeClr>
                </a:gs>
                <a:gs pos="100000">
                  <a:schemeClr val="accent1">
                    <a:hueOff val="-15665233"/>
                    <a:satOff val="-9367"/>
                    <a:lumOff val="13315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Entwurf</a:t>
              </a:r>
            </a:p>
          </p:txBody>
        </p:sp>
        <p:sp>
          <p:nvSpPr>
            <p:cNvPr id="173" name="Implementierung"/>
            <p:cNvSpPr/>
            <p:nvPr/>
          </p:nvSpPr>
          <p:spPr>
            <a:xfrm>
              <a:off x="503860" y="2800736"/>
              <a:ext cx="5398555" cy="102479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hueOff val="-1068085"/>
                    <a:satOff val="32946"/>
                    <a:lumOff val="7931"/>
                  </a:schemeClr>
                </a:gs>
                <a:gs pos="100000">
                  <a:schemeClr val="accent6">
                    <a:hueOff val="5223564"/>
                    <a:satOff val="32381"/>
                    <a:lumOff val="4424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Implementierung</a:t>
              </a:r>
            </a:p>
          </p:txBody>
        </p:sp>
        <p:sp>
          <p:nvSpPr>
            <p:cNvPr id="174" name="Überprüfung"/>
            <p:cNvSpPr/>
            <p:nvPr/>
          </p:nvSpPr>
          <p:spPr>
            <a:xfrm>
              <a:off x="503860" y="4201104"/>
              <a:ext cx="5398555" cy="1024797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hueOff val="480218"/>
                    <a:satOff val="-3981"/>
                    <a:lumOff val="9965"/>
                  </a:schemeClr>
                </a:gs>
                <a:gs pos="100000">
                  <a:schemeClr val="accent4">
                    <a:hueOff val="-1598510"/>
                    <a:lumOff val="125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457200">
                <a:defRPr sz="3200">
                  <a:solidFill>
                    <a:srgbClr val="000000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/>
              <a:r>
                <a:t>Überprüfung</a:t>
              </a:r>
            </a:p>
          </p:txBody>
        </p:sp>
        <p:sp>
          <p:nvSpPr>
            <p:cNvPr id="189" name="Verbindungslinie"/>
            <p:cNvSpPr/>
            <p:nvPr/>
          </p:nvSpPr>
          <p:spPr>
            <a:xfrm>
              <a:off x="0" y="1905265"/>
              <a:ext cx="506734" cy="1416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1" h="21600" fill="norm" stroke="1" extrusionOk="0">
                  <a:moveTo>
                    <a:pt x="16201" y="21600"/>
                  </a:moveTo>
                  <a:cubicBezTo>
                    <a:pt x="-5211" y="14262"/>
                    <a:pt x="-5399" y="7062"/>
                    <a:pt x="15636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  <p:sp>
          <p:nvSpPr>
            <p:cNvPr id="190" name="Verbindungslinie"/>
            <p:cNvSpPr/>
            <p:nvPr/>
          </p:nvSpPr>
          <p:spPr>
            <a:xfrm>
              <a:off x="0" y="3362157"/>
              <a:ext cx="506734" cy="14169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01" h="21600" fill="norm" stroke="1" extrusionOk="0">
                  <a:moveTo>
                    <a:pt x="16201" y="21600"/>
                  </a:moveTo>
                  <a:cubicBezTo>
                    <a:pt x="-5211" y="14262"/>
                    <a:pt x="-5399" y="7062"/>
                    <a:pt x="15636" y="0"/>
                  </a:cubicBezTo>
                </a:path>
              </a:pathLst>
            </a:custGeom>
            <a:noFill/>
            <a:ln w="25400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pPr/>
            </a:p>
          </p:txBody>
        </p:sp>
      </p:grpSp>
      <p:sp>
        <p:nvSpPr>
          <p:cNvPr id="178" name="Vorgehen mithilfe des Wasserfallmodell"/>
          <p:cNvSpPr txBox="1"/>
          <p:nvPr/>
        </p:nvSpPr>
        <p:spPr>
          <a:xfrm>
            <a:off x="1717565" y="12703378"/>
            <a:ext cx="563026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Vorgehen mithilfe des Wasserfallmodell</a:t>
            </a:r>
          </a:p>
        </p:txBody>
      </p:sp>
      <p:pic>
        <p:nvPicPr>
          <p:cNvPr id="179" name="IntelliJ_IDEA_Icon.svg.png" descr="IntelliJ_IDEA_Icon.svg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59471" y="3899570"/>
            <a:ext cx="2629422" cy="2629422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IntellIJ als Entwicklungsumgebung"/>
          <p:cNvSpPr txBox="1"/>
          <p:nvPr/>
        </p:nvSpPr>
        <p:spPr>
          <a:xfrm>
            <a:off x="17308959" y="6975370"/>
            <a:ext cx="49304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IntellIJ als Entwicklungsumgebung</a:t>
            </a:r>
          </a:p>
        </p:txBody>
      </p:sp>
      <p:grpSp>
        <p:nvGrpSpPr>
          <p:cNvPr id="184" name="Gruppieren"/>
          <p:cNvGrpSpPr/>
          <p:nvPr/>
        </p:nvGrpSpPr>
        <p:grpSpPr>
          <a:xfrm>
            <a:off x="17889035" y="7929132"/>
            <a:ext cx="3770294" cy="4341184"/>
            <a:chOff x="0" y="0"/>
            <a:chExt cx="3770293" cy="4341183"/>
          </a:xfrm>
        </p:grpSpPr>
        <p:pic>
          <p:nvPicPr>
            <p:cNvPr id="181" name="Git-Logo-White.png" descr="Git-Logo-Whit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70294" cy="157440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2" name="+"/>
            <p:cNvSpPr txBox="1"/>
            <p:nvPr/>
          </p:nvSpPr>
          <p:spPr>
            <a:xfrm>
              <a:off x="1625000" y="1716890"/>
              <a:ext cx="384963" cy="660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 defTabSz="2438400">
                <a:spcBef>
                  <a:spcPts val="2400"/>
                </a:spcBef>
                <a:defRPr sz="3200"/>
              </a:lvl1pPr>
            </a:lstStyle>
            <a:p>
              <a:pPr/>
              <a:r>
                <a:t>+</a:t>
              </a:r>
            </a:p>
          </p:txBody>
        </p:sp>
        <p:pic>
          <p:nvPicPr>
            <p:cNvPr id="183" name="GitHub-Mark.png" descr="GitHub-Mark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8334" y="2289966"/>
              <a:ext cx="1973628" cy="20512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5" name="Git mit GitHub für die Versionskontrolle"/>
          <p:cNvSpPr txBox="1"/>
          <p:nvPr/>
        </p:nvSpPr>
        <p:spPr>
          <a:xfrm>
            <a:off x="16992424" y="12703378"/>
            <a:ext cx="556351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 mit GitHub für die Versionskontrolle</a:t>
            </a:r>
          </a:p>
        </p:txBody>
      </p:sp>
      <p:pic>
        <p:nvPicPr>
          <p:cNvPr id="186" name="ModelViewControllerDiagram2.png" descr="ModelViewControllerDiagram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03431" y="6380824"/>
            <a:ext cx="6963819" cy="318014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MVC als Grundstruktur"/>
          <p:cNvSpPr txBox="1"/>
          <p:nvPr/>
        </p:nvSpPr>
        <p:spPr>
          <a:xfrm>
            <a:off x="10650088" y="12703378"/>
            <a:ext cx="327050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MVC als Grundstruktur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analysis-2030265.jpg" descr="analysis-2030265.jpg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20476" t="0" r="20476" b="0"/>
          <a:stretch>
            <a:fillRect/>
          </a:stretch>
        </p:blipFill>
        <p:spPr>
          <a:xfrm>
            <a:off x="12192000" y="-25400"/>
            <a:ext cx="12192000" cy="13766800"/>
          </a:xfrm>
          <a:prstGeom prst="rect">
            <a:avLst/>
          </a:prstGeom>
        </p:spPr>
      </p:pic>
      <p:sp>
        <p:nvSpPr>
          <p:cNvPr id="195" name="Anforderung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39" sz="8000"/>
            </a:lvl1pPr>
          </a:lstStyle>
          <a:p>
            <a:pPr/>
            <a:r>
              <a:t>Anforderungsanalyse</a:t>
            </a:r>
          </a:p>
        </p:txBody>
      </p:sp>
      <p:sp>
        <p:nvSpPr>
          <p:cNvPr id="196" name="Credit Calculator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Credit Calculator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Anforderung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Anforderungsanalyse</a:t>
            </a:r>
          </a:p>
        </p:txBody>
      </p:sp>
      <p:sp>
        <p:nvSpPr>
          <p:cNvPr id="199" name="Credit Calculator - Architektu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Credit Calculator - Architektur</a:t>
            </a:r>
          </a:p>
        </p:txBody>
      </p:sp>
      <p:pic>
        <p:nvPicPr>
          <p:cNvPr id="200" name="ModelViewControllerDiagram2.png" descr="ModelViewControllerDiagram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1103" y="6119634"/>
            <a:ext cx="6963819" cy="318014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MVC-Pattern"/>
          <p:cNvSpPr txBox="1"/>
          <p:nvPr/>
        </p:nvSpPr>
        <p:spPr>
          <a:xfrm>
            <a:off x="5187942" y="10721325"/>
            <a:ext cx="309014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MVC-Pattern</a:t>
            </a:r>
          </a:p>
        </p:txBody>
      </p:sp>
      <p:sp>
        <p:nvSpPr>
          <p:cNvPr id="202" name="Rechteck"/>
          <p:cNvSpPr/>
          <p:nvPr/>
        </p:nvSpPr>
        <p:spPr>
          <a:xfrm>
            <a:off x="15235111" y="5428709"/>
            <a:ext cx="5897786" cy="456199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</a:p>
        </p:txBody>
      </p:sp>
      <p:sp>
        <p:nvSpPr>
          <p:cNvPr id="203" name="Präsentationsschicht"/>
          <p:cNvSpPr/>
          <p:nvPr/>
        </p:nvSpPr>
        <p:spPr>
          <a:xfrm>
            <a:off x="15599855" y="5745656"/>
            <a:ext cx="5168298" cy="1184901"/>
          </a:xfrm>
          <a:prstGeom prst="rect">
            <a:avLst/>
          </a:prstGeom>
          <a:solidFill>
            <a:schemeClr val="accent1">
              <a:lumOff val="1357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Präsentationsschicht</a:t>
            </a:r>
          </a:p>
        </p:txBody>
      </p:sp>
      <p:sp>
        <p:nvSpPr>
          <p:cNvPr id="204" name="Domänenschicht"/>
          <p:cNvSpPr/>
          <p:nvPr/>
        </p:nvSpPr>
        <p:spPr>
          <a:xfrm>
            <a:off x="15599855" y="7117256"/>
            <a:ext cx="5168298" cy="11849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Domänenschicht</a:t>
            </a:r>
          </a:p>
        </p:txBody>
      </p:sp>
      <p:sp>
        <p:nvSpPr>
          <p:cNvPr id="205" name="Datenzugriffsschicht"/>
          <p:cNvSpPr/>
          <p:nvPr/>
        </p:nvSpPr>
        <p:spPr>
          <a:xfrm>
            <a:off x="15599855" y="8488856"/>
            <a:ext cx="5168298" cy="1184901"/>
          </a:xfrm>
          <a:prstGeom prst="rect">
            <a:avLst/>
          </a:prstGeom>
          <a:solidFill>
            <a:schemeClr val="accent5">
              <a:hueOff val="128995"/>
              <a:satOff val="10158"/>
              <a:lumOff val="-1382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000000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/>
            <a:r>
              <a:t>Datenzugriffsschicht</a:t>
            </a:r>
          </a:p>
        </p:txBody>
      </p:sp>
      <p:sp>
        <p:nvSpPr>
          <p:cNvPr id="206" name="3-Schicht-Architektur"/>
          <p:cNvSpPr txBox="1"/>
          <p:nvPr/>
        </p:nvSpPr>
        <p:spPr>
          <a:xfrm>
            <a:off x="15704150" y="10721325"/>
            <a:ext cx="4959706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3-Schicht-Architektur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nforderung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Anforderungsanalyse</a:t>
            </a:r>
          </a:p>
        </p:txBody>
      </p:sp>
      <p:sp>
        <p:nvSpPr>
          <p:cNvPr id="209" name="Credit Calculato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Credit Calculator</a:t>
            </a:r>
          </a:p>
        </p:txBody>
      </p:sp>
      <p:pic>
        <p:nvPicPr>
          <p:cNvPr id="210" name="ModelViewControllerDiagram2.png" descr="ModelViewControllerDiagram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94264" y="6897695"/>
            <a:ext cx="6963818" cy="3180145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Model - Vorgabe der Eigenschaften von Krediten…"/>
          <p:cNvSpPr txBox="1"/>
          <p:nvPr/>
        </p:nvSpPr>
        <p:spPr>
          <a:xfrm>
            <a:off x="1425917" y="6582767"/>
            <a:ext cx="12666705" cy="381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Model - Vorgabe der Eigenschaften von Krediten</a:t>
            </a:r>
          </a:p>
          <a:p>
            <a:pPr lvl="4" marL="9559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Kreditbetrag, Zinssatz, Laufzeit, Rückzahlbetrag, Zinsbetrag</a:t>
            </a:r>
          </a:p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View - Eingabemaske, Liste der Kredite, Trigger für Berechnung</a:t>
            </a:r>
          </a:p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Controller - Verwaltung der Kredite, Schreiben/Lesen von JSONs, Berechnung der Kredite</a:t>
            </a:r>
          </a:p>
        </p:txBody>
      </p:sp>
      <p:sp>
        <p:nvSpPr>
          <p:cNvPr id="212" name="MVC-Pattern"/>
          <p:cNvSpPr txBox="1"/>
          <p:nvPr/>
        </p:nvSpPr>
        <p:spPr>
          <a:xfrm>
            <a:off x="17931104" y="10486897"/>
            <a:ext cx="309014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MVC-Pattern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Anforderungsanaly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Anforderungsanalyse</a:t>
            </a:r>
          </a:p>
        </p:txBody>
      </p:sp>
      <p:sp>
        <p:nvSpPr>
          <p:cNvPr id="215" name="Credit Calculator - Erweiterung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Credit Calculator - Erweiterung</a:t>
            </a:r>
          </a:p>
        </p:txBody>
      </p:sp>
      <p:pic>
        <p:nvPicPr>
          <p:cNvPr id="216" name="ModelViewControllerDiagram2.png" descr="ModelViewControllerDiagram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94264" y="6897695"/>
            <a:ext cx="6963818" cy="3180145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Model - Vorgabe der Eigenschaften von Krediten…"/>
          <p:cNvSpPr txBox="1"/>
          <p:nvPr/>
        </p:nvSpPr>
        <p:spPr>
          <a:xfrm>
            <a:off x="1425917" y="6023967"/>
            <a:ext cx="12666705" cy="492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Model - Vorgabe der Eigenschaften von Krediten</a:t>
            </a:r>
          </a:p>
          <a:p>
            <a:pPr lvl="4" marL="9559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Kreditbetrag, Zinssatz, Laufzeit, Rückzahlbetrag, Zinsbetrag, </a:t>
            </a:r>
            <a:r>
              <a:rPr b="1"/>
              <a:t>Kreditart, Zahlart</a:t>
            </a:r>
          </a:p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View - Eingabemaske, Liste der Kredite, Trigger für Berechnung, </a:t>
            </a:r>
            <a:r>
              <a:rPr b="1"/>
              <a:t>Trigger für Speichern eines Kredit</a:t>
            </a:r>
          </a:p>
          <a:p>
            <a:pPr marL="498763" indent="-498763" algn="l" defTabSz="2438400">
              <a:spcBef>
                <a:spcPts val="2400"/>
              </a:spcBef>
              <a:buSzPct val="100000"/>
              <a:buChar char="•"/>
              <a:defRPr sz="3200"/>
            </a:pPr>
            <a:r>
              <a:t>Controller - Verwaltung der Kredite, Schreiben/Lesen von JSONs, Berechnung der Kredite</a:t>
            </a:r>
          </a:p>
        </p:txBody>
      </p:sp>
      <p:sp>
        <p:nvSpPr>
          <p:cNvPr id="218" name="MVC-Pattern"/>
          <p:cNvSpPr txBox="1"/>
          <p:nvPr/>
        </p:nvSpPr>
        <p:spPr>
          <a:xfrm>
            <a:off x="17931104" y="10486897"/>
            <a:ext cx="3090140" cy="82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>
                <a:latin typeface="Avenir Next Ultra Light"/>
                <a:ea typeface="Avenir Next Ultra Light"/>
                <a:cs typeface="Avenir Next Ultra Light"/>
                <a:sym typeface="Avenir Next Ultra Light"/>
              </a:defRPr>
            </a:lvl1pPr>
          </a:lstStyle>
          <a:p>
            <a:pPr/>
            <a:r>
              <a:t>MVC-Pattern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FF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Avenir Next Demi Bold"/>
        <a:ea typeface="Avenir Next Demi Bold"/>
        <a:cs typeface="Avenir Next Demi Bold"/>
      </a:majorFont>
      <a:minorFont>
        <a:latin typeface="Avenir Next Demi Bold"/>
        <a:ea typeface="Avenir Next Demi Bold"/>
        <a:cs typeface="Avenir Next Demi 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